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6"/>
  </p:notesMasterIdLst>
  <p:handoutMasterIdLst>
    <p:handoutMasterId r:id="rId17"/>
  </p:handoutMasterIdLst>
  <p:sldIdLst>
    <p:sldId id="325" r:id="rId2"/>
    <p:sldId id="299" r:id="rId3"/>
    <p:sldId id="300" r:id="rId4"/>
    <p:sldId id="277" r:id="rId5"/>
    <p:sldId id="307" r:id="rId6"/>
    <p:sldId id="279" r:id="rId7"/>
    <p:sldId id="282" r:id="rId8"/>
    <p:sldId id="329" r:id="rId9"/>
    <p:sldId id="283" r:id="rId10"/>
    <p:sldId id="333" r:id="rId11"/>
    <p:sldId id="330" r:id="rId12"/>
    <p:sldId id="331" r:id="rId13"/>
    <p:sldId id="303" r:id="rId14"/>
    <p:sldId id="332" r:id="rId15"/>
  </p:sldIdLst>
  <p:sldSz cx="9144000" cy="6858000" type="screen4x3"/>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Stein" initials="J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6E93E2-7722-41E7-B533-10E0E2E251D7}">
  <a:tblStyle styleId="{F26E93E2-7722-41E7-B533-10E0E2E251D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AE7"/>
          </a:solidFill>
        </a:fill>
      </a:tcStyle>
    </a:wholeTbl>
    <a:band1H>
      <a:tcTxStyle/>
      <a:tcStyle>
        <a:tcBdr/>
        <a:fill>
          <a:solidFill>
            <a:srgbClr val="F8D3CB"/>
          </a:solidFill>
        </a:fill>
      </a:tcStyle>
    </a:band1H>
    <a:band2H>
      <a:tcTxStyle/>
      <a:tcStyle>
        <a:tcBdr/>
      </a:tcStyle>
    </a:band2H>
    <a:band1V>
      <a:tcTxStyle/>
      <a:tcStyle>
        <a:tcBdr/>
        <a:fill>
          <a:solidFill>
            <a:srgbClr val="F8D3C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82" autoAdjust="0"/>
  </p:normalViewPr>
  <p:slideViewPr>
    <p:cSldViewPr snapToGrid="0">
      <p:cViewPr varScale="1">
        <p:scale>
          <a:sx n="75" d="100"/>
          <a:sy n="75" d="100"/>
        </p:scale>
        <p:origin x="14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EDCE9616-97F3-41E7-A6AF-3B2C507A332D}" type="datetimeFigureOut">
              <a:rPr lang="en-US" smtClean="0"/>
              <a:t>2/3/2020</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FB8B2FCF-86DD-4D27-B1AA-17E2B74C0F49}" type="slidenum">
              <a:rPr lang="en-US" smtClean="0"/>
              <a:t>‹#›</a:t>
            </a:fld>
            <a:endParaRPr lang="en-US"/>
          </a:p>
        </p:txBody>
      </p:sp>
    </p:spTree>
    <p:extLst>
      <p:ext uri="{BB962C8B-B14F-4D97-AF65-F5344CB8AC3E}">
        <p14:creationId xmlns:p14="http://schemas.microsoft.com/office/powerpoint/2010/main" val="916637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297101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158750" indent="0">
              <a:buNone/>
            </a:pPr>
            <a:r>
              <a:rPr lang="en-US" dirty="0" smtClean="0"/>
              <a:t>In 2020, 15 </a:t>
            </a:r>
            <a:r>
              <a:rPr lang="en-US" baseline="0" dirty="0" smtClean="0"/>
              <a:t>counties in California (which accounts for half of CA’s registered voters) are implementing a new election model under the Voter’s Choice Act and all CA counties now have the option to adopt. Los Angeles will not automatically send all registered voters a vote by mail ballot until 2024. The counties in bold piloted the VCA in 2018 and the rest will be adopting for the first time in 2020.</a:t>
            </a:r>
            <a:endParaRPr lang="en-US" dirty="0" smtClean="0"/>
          </a:p>
        </p:txBody>
      </p:sp>
    </p:spTree>
    <p:extLst>
      <p:ext uri="{BB962C8B-B14F-4D97-AF65-F5344CB8AC3E}">
        <p14:creationId xmlns:p14="http://schemas.microsoft.com/office/powerpoint/2010/main" val="718041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In</a:t>
            </a:r>
            <a:r>
              <a:rPr lang="en-US" baseline="0" dirty="0" smtClean="0"/>
              <a:t> order to </a:t>
            </a:r>
            <a:r>
              <a:rPr lang="en-US" baseline="0" dirty="0" smtClean="0"/>
              <a:t>ensure </a:t>
            </a:r>
            <a:r>
              <a:rPr lang="en-US" baseline="0" dirty="0" smtClean="0"/>
              <a:t>all our communities can fully access the vote</a:t>
            </a:r>
            <a:r>
              <a:rPr lang="en-US" baseline="0" dirty="0" smtClean="0"/>
              <a:t>, help </a:t>
            </a:r>
            <a:r>
              <a:rPr lang="en-US" baseline="0" dirty="0" smtClean="0"/>
              <a:t>spread the word about the many options to vote in your county. For instance, you might host a voter education event, share information on social media, and table at markets and other community events. You can also make announcements in the classroom, at work, at your place of worship, and elsewhere.</a:t>
            </a:r>
            <a:endParaRPr lang="en-US" dirty="0"/>
          </a:p>
        </p:txBody>
      </p:sp>
    </p:spTree>
    <p:extLst>
      <p:ext uri="{BB962C8B-B14F-4D97-AF65-F5344CB8AC3E}">
        <p14:creationId xmlns:p14="http://schemas.microsoft.com/office/powerpoint/2010/main" val="300207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158750" indent="0">
              <a:buNone/>
            </a:pPr>
            <a:r>
              <a:rPr lang="en-US" dirty="0" smtClean="0"/>
              <a:t>Your county elections office has formed</a:t>
            </a:r>
            <a:r>
              <a:rPr lang="en-US" baseline="0" dirty="0" smtClean="0"/>
              <a:t> advisory bodies made up of everyday community members and advocates. The Language Access Advisory Committee (LAAC) advises the elections office on outreach to and accessibility for limited English speaking voters. The Voting Accessibility Advisory Committee (VAAC) advises the elections office on outreach to and accessibility for voters with disabilities. Your county may also have a Voter Education and Outreach Advisory Committee (VEOAC) that provides guidance on voter education and outreach strategies generally. Reach out to your county elections office to find </a:t>
            </a:r>
            <a:r>
              <a:rPr lang="en-US" baseline="0" smtClean="0"/>
              <a:t>out more!</a:t>
            </a:r>
            <a:endParaRPr lang="en-US" dirty="0"/>
          </a:p>
        </p:txBody>
      </p:sp>
    </p:spTree>
    <p:extLst>
      <p:ext uri="{BB962C8B-B14F-4D97-AF65-F5344CB8AC3E}">
        <p14:creationId xmlns:p14="http://schemas.microsoft.com/office/powerpoint/2010/main" val="181718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In 2016, California passed the Voter’s Choice Act.</a:t>
            </a:r>
            <a:r>
              <a:rPr lang="en-US" baseline="0" dirty="0" smtClean="0"/>
              <a:t> This law aimed to make voting more convenient in select California counties.</a:t>
            </a:r>
            <a:r>
              <a:rPr lang="en-US" dirty="0" smtClean="0"/>
              <a:t> In a</a:t>
            </a:r>
            <a:r>
              <a:rPr lang="en-US" baseline="0" dirty="0" smtClean="0"/>
              <a:t> county that has adopted the Voter’s Choice Act election model, you choose how, when, and where you vote. All registered voters in the county will automatically receive a vote by mail ballot in the mail (regardless of whether they requested one) and have three ways to vote.</a:t>
            </a:r>
            <a:endParaRPr lang="en-US" dirty="0"/>
          </a:p>
        </p:txBody>
      </p:sp>
    </p:spTree>
    <p:extLst>
      <p:ext uri="{BB962C8B-B14F-4D97-AF65-F5344CB8AC3E}">
        <p14:creationId xmlns:p14="http://schemas.microsoft.com/office/powerpoint/2010/main" val="324992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Shape 278"/>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06165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Shape 292"/>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p>
            <a:pPr marL="0" indent="0">
              <a:buNone/>
            </a:pPr>
            <a:r>
              <a:rPr lang="en-US" dirty="0" smtClean="0"/>
              <a:t>Now, all</a:t>
            </a:r>
            <a:r>
              <a:rPr lang="en-US" baseline="0" dirty="0" smtClean="0"/>
              <a:t> registered voters in a VCA county will automatically receive a vote by mail ballot approximately 29 days before Election Day. You no longer need to request one or sign up as a vote by mail voter. You can return your vote by mail ballot in the mail (no postage needed). Your vote by mail ballot must be postmarked by Election Day.</a:t>
            </a:r>
            <a:endParaRPr dirty="0"/>
          </a:p>
        </p:txBody>
      </p:sp>
    </p:spTree>
    <p:extLst>
      <p:ext uri="{BB962C8B-B14F-4D97-AF65-F5344CB8AC3E}">
        <p14:creationId xmlns:p14="http://schemas.microsoft.com/office/powerpoint/2010/main" val="406873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Shape 292"/>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p>
            <a:pPr marL="0" indent="0">
              <a:buNone/>
            </a:pPr>
            <a:r>
              <a:rPr lang="en-US" dirty="0" smtClean="0"/>
              <a:t>Y</a:t>
            </a:r>
            <a:r>
              <a:rPr lang="en" dirty="0" smtClean="0"/>
              <a:t>ou </a:t>
            </a:r>
            <a:r>
              <a:rPr lang="en" dirty="0"/>
              <a:t>can </a:t>
            </a:r>
            <a:r>
              <a:rPr lang="en-US" dirty="0" smtClean="0"/>
              <a:t>also </a:t>
            </a:r>
            <a:r>
              <a:rPr lang="en" dirty="0" smtClean="0"/>
              <a:t>drop your</a:t>
            </a:r>
            <a:r>
              <a:rPr lang="en" baseline="0" dirty="0" smtClean="0"/>
              <a:t> vote by mail ballot</a:t>
            </a:r>
            <a:r>
              <a:rPr lang="en" dirty="0" smtClean="0"/>
              <a:t> </a:t>
            </a:r>
            <a:r>
              <a:rPr lang="en" dirty="0"/>
              <a:t>in one of the designated drop </a:t>
            </a:r>
            <a:r>
              <a:rPr lang="en" dirty="0" smtClean="0"/>
              <a:t>boxes located throughout the county</a:t>
            </a:r>
            <a:r>
              <a:rPr lang="en-US" baseline="0" dirty="0" smtClean="0"/>
              <a:t> (no postage required).</a:t>
            </a:r>
            <a:endParaRPr dirty="0"/>
          </a:p>
        </p:txBody>
      </p:sp>
    </p:spTree>
    <p:extLst>
      <p:ext uri="{BB962C8B-B14F-4D97-AF65-F5344CB8AC3E}">
        <p14:creationId xmlns:p14="http://schemas.microsoft.com/office/powerpoint/2010/main" val="341391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Shape 312"/>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p>
            <a:pPr marL="0" indent="0">
              <a:buNone/>
            </a:pPr>
            <a:r>
              <a:rPr lang="en" dirty="0" smtClean="0"/>
              <a:t>Traditional</a:t>
            </a:r>
            <a:r>
              <a:rPr lang="en" baseline="0" dirty="0" smtClean="0"/>
              <a:t> polling places will be replaced by vote centers, which are like jumbo polling places that offer a variety of cool services. Although a limited number of vote centers are available, you can visit any vote center in the county and they are open for more days. </a:t>
            </a:r>
            <a:r>
              <a:rPr lang="en-US" baseline="0" dirty="0" smtClean="0"/>
              <a:t>Now, let’s</a:t>
            </a:r>
            <a:r>
              <a:rPr lang="en" baseline="0" dirty="0" smtClean="0"/>
              <a:t> talk about all of the features</a:t>
            </a:r>
            <a:r>
              <a:rPr lang="en-US" baseline="0" dirty="0" smtClean="0"/>
              <a:t> of a vote center…</a:t>
            </a:r>
            <a:endParaRPr dirty="0"/>
          </a:p>
        </p:txBody>
      </p:sp>
    </p:spTree>
    <p:extLst>
      <p:ext uri="{BB962C8B-B14F-4D97-AF65-F5344CB8AC3E}">
        <p14:creationId xmlns:p14="http://schemas.microsoft.com/office/powerpoint/2010/main" val="1417491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Shape 312"/>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p>
            <a:pPr marL="0" indent="0">
              <a:buNone/>
            </a:pPr>
            <a:r>
              <a:rPr lang="en-US" dirty="0" smtClean="0"/>
              <a:t>Vote centers offer some advantages over traditional polling places:</a:t>
            </a:r>
          </a:p>
          <a:p>
            <a:pPr marL="0" indent="0">
              <a:buNone/>
            </a:pPr>
            <a:r>
              <a:rPr lang="en-US" b="1" dirty="0" smtClean="0"/>
              <a:t>Early voting</a:t>
            </a:r>
            <a:r>
              <a:rPr lang="en-US" dirty="0" smtClean="0"/>
              <a:t> – Some vote centers are open 10 days before Election</a:t>
            </a:r>
            <a:r>
              <a:rPr lang="en-US" baseline="0" dirty="0" smtClean="0"/>
              <a:t> Day and all vote centers are open 3 days before Election Day. This includes weekends!</a:t>
            </a:r>
          </a:p>
          <a:p>
            <a:pPr marL="0" indent="0">
              <a:buNone/>
            </a:pPr>
            <a:r>
              <a:rPr lang="en-US" b="1" baseline="0" dirty="0" smtClean="0"/>
              <a:t>Location flexibility </a:t>
            </a:r>
            <a:r>
              <a:rPr lang="en-US" baseline="0" dirty="0" smtClean="0"/>
              <a:t>– Vote at any vote center in your county, not just the one closest to home. Vote near work, the gym, the grocery store, your children’s school, your place of worship, etc. To find the vote center nearest you, check your county voter information guide or go to your county election office’s website.</a:t>
            </a:r>
            <a:endParaRPr dirty="0"/>
          </a:p>
        </p:txBody>
      </p:sp>
    </p:spTree>
    <p:extLst>
      <p:ext uri="{BB962C8B-B14F-4D97-AF65-F5344CB8AC3E}">
        <p14:creationId xmlns:p14="http://schemas.microsoft.com/office/powerpoint/2010/main" val="3713197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Shape 319"/>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p>
            <a:pPr marL="0" indent="0">
              <a:buNone/>
            </a:pPr>
            <a:r>
              <a:rPr lang="en-US" dirty="0" smtClean="0"/>
              <a:t>Vote centers also offer a number</a:t>
            </a:r>
            <a:r>
              <a:rPr lang="en-US" baseline="0" dirty="0" smtClean="0"/>
              <a:t> of services.</a:t>
            </a:r>
            <a:endParaRPr dirty="0"/>
          </a:p>
          <a:p>
            <a:pPr marL="171450" indent="-171450"/>
            <a:r>
              <a:rPr lang="en" dirty="0" smtClean="0"/>
              <a:t>You </a:t>
            </a:r>
            <a:r>
              <a:rPr lang="en" dirty="0"/>
              <a:t>can </a:t>
            </a:r>
            <a:r>
              <a:rPr lang="en" dirty="0" smtClean="0"/>
              <a:t>register </a:t>
            </a:r>
            <a:r>
              <a:rPr lang="en" dirty="0"/>
              <a:t>to vote and then </a:t>
            </a:r>
            <a:r>
              <a:rPr lang="en" dirty="0" smtClean="0"/>
              <a:t>vote</a:t>
            </a:r>
            <a:r>
              <a:rPr lang="en-US" dirty="0" smtClean="0"/>
              <a:t> the same day at any vote center</a:t>
            </a:r>
            <a:r>
              <a:rPr lang="en" dirty="0" smtClean="0"/>
              <a:t>, </a:t>
            </a:r>
            <a:r>
              <a:rPr lang="en" dirty="0"/>
              <a:t>even if you missed the voter registration deadline (which is 15 days before election day).</a:t>
            </a:r>
            <a:endParaRPr dirty="0"/>
          </a:p>
          <a:p>
            <a:pPr marL="171450" indent="-171450"/>
            <a:r>
              <a:rPr lang="en" dirty="0" smtClean="0"/>
              <a:t>You </a:t>
            </a:r>
            <a:r>
              <a:rPr lang="en" dirty="0"/>
              <a:t>will </a:t>
            </a:r>
            <a:r>
              <a:rPr lang="en-US" dirty="0" smtClean="0"/>
              <a:t>find at least three accessible </a:t>
            </a:r>
            <a:r>
              <a:rPr lang="en" dirty="0" smtClean="0"/>
              <a:t>voting </a:t>
            </a:r>
            <a:r>
              <a:rPr lang="en" dirty="0"/>
              <a:t>machines </a:t>
            </a:r>
            <a:r>
              <a:rPr lang="en-US" dirty="0" smtClean="0"/>
              <a:t>for</a:t>
            </a:r>
            <a:r>
              <a:rPr lang="en-US" baseline="0" dirty="0" smtClean="0"/>
              <a:t> voters </a:t>
            </a:r>
            <a:r>
              <a:rPr lang="en" dirty="0" smtClean="0"/>
              <a:t>with </a:t>
            </a:r>
            <a:r>
              <a:rPr lang="en" dirty="0"/>
              <a:t>disabilities.</a:t>
            </a:r>
            <a:endParaRPr dirty="0"/>
          </a:p>
          <a:p>
            <a:pPr marL="171450" indent="-171450"/>
            <a:r>
              <a:rPr lang="en" dirty="0" smtClean="0"/>
              <a:t>You </a:t>
            </a:r>
            <a:r>
              <a:rPr lang="en" dirty="0"/>
              <a:t>will find a variety of </a:t>
            </a:r>
            <a:r>
              <a:rPr lang="en" dirty="0" smtClean="0"/>
              <a:t>translated</a:t>
            </a:r>
            <a:r>
              <a:rPr lang="en-US" dirty="0" smtClean="0"/>
              <a:t> voting</a:t>
            </a:r>
            <a:r>
              <a:rPr lang="en" dirty="0" smtClean="0"/>
              <a:t> materials and </a:t>
            </a:r>
            <a:r>
              <a:rPr lang="en-US" dirty="0" smtClean="0"/>
              <a:t>may even</a:t>
            </a:r>
            <a:r>
              <a:rPr lang="en" baseline="0" dirty="0" smtClean="0"/>
              <a:t> receive in-person language assistance</a:t>
            </a:r>
            <a:r>
              <a:rPr lang="en" dirty="0" smtClean="0"/>
              <a:t>. </a:t>
            </a:r>
            <a:r>
              <a:rPr lang="en" dirty="0"/>
              <a:t>Just ask!</a:t>
            </a:r>
            <a:endParaRPr dirty="0"/>
          </a:p>
          <a:p>
            <a:pPr marL="0" indent="0">
              <a:buNone/>
            </a:pPr>
            <a:endParaRPr dirty="0"/>
          </a:p>
          <a:p>
            <a:pPr marL="0" indent="0">
              <a:buNone/>
            </a:pPr>
            <a:endParaRPr dirty="0"/>
          </a:p>
        </p:txBody>
      </p:sp>
    </p:spTree>
    <p:extLst>
      <p:ext uri="{BB962C8B-B14F-4D97-AF65-F5344CB8AC3E}">
        <p14:creationId xmlns:p14="http://schemas.microsoft.com/office/powerpoint/2010/main" val="313308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The goal of the VCA is to make</a:t>
            </a:r>
            <a:r>
              <a:rPr lang="en-US" baseline="0" dirty="0" smtClean="0"/>
              <a:t> voting more convenient for all by providing voters with more ways and days to vote. Over time, the VCA also aims to lower costs for election offices. We want to make sure voters are aware of these changes so they are not caught off guard when their neighborhood polling place disappears or they receive a VBM ballot they did not request in the mail. That’s why we need YOUR help to spread the word </a:t>
            </a:r>
            <a:r>
              <a:rPr lang="en-US" baseline="0" smtClean="0"/>
              <a:t>about the VCA.</a:t>
            </a:r>
            <a:endParaRPr lang="en-US" dirty="0"/>
          </a:p>
        </p:txBody>
      </p:sp>
    </p:spTree>
    <p:extLst>
      <p:ext uri="{BB962C8B-B14F-4D97-AF65-F5344CB8AC3E}">
        <p14:creationId xmlns:p14="http://schemas.microsoft.com/office/powerpoint/2010/main" val="1334110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502112" y="626533"/>
            <a:ext cx="2322600" cy="878100"/>
          </a:xfrm>
          <a:prstGeom prst="rect">
            <a:avLst/>
          </a:prstGeom>
          <a:noFill/>
          <a:ln>
            <a:noFill/>
          </a:ln>
        </p:spPr>
      </p:pic>
      <p:sp>
        <p:nvSpPr>
          <p:cNvPr id="14" name="Shape 14"/>
          <p:cNvSpPr/>
          <p:nvPr/>
        </p:nvSpPr>
        <p:spPr>
          <a:xfrm>
            <a:off x="0" y="2060948"/>
            <a:ext cx="9144000" cy="4800900"/>
          </a:xfrm>
          <a:prstGeom prst="rect">
            <a:avLst/>
          </a:prstGeom>
          <a:solidFill>
            <a:srgbClr val="EE6A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2510F"/>
              </a:solidFill>
              <a:latin typeface="Arial"/>
              <a:ea typeface="Arial"/>
              <a:cs typeface="Arial"/>
              <a:sym typeface="Arial"/>
            </a:endParaRPr>
          </a:p>
        </p:txBody>
      </p:sp>
      <p:pic>
        <p:nvPicPr>
          <p:cNvPr id="15" name="Shape 15" descr="AAAJ-Flame.png"/>
          <p:cNvPicPr preferRelativeResize="0"/>
          <p:nvPr/>
        </p:nvPicPr>
        <p:blipFill rotWithShape="1">
          <a:blip r:embed="rId3">
            <a:alphaModFix amt="10000"/>
          </a:blip>
          <a:srcRect/>
          <a:stretch/>
        </p:blipFill>
        <p:spPr>
          <a:xfrm>
            <a:off x="-1701209" y="2147505"/>
            <a:ext cx="5284200" cy="4818900"/>
          </a:xfrm>
          <a:prstGeom prst="rect">
            <a:avLst/>
          </a:prstGeom>
          <a:noFill/>
          <a:ln>
            <a:noFill/>
          </a:ln>
        </p:spPr>
      </p:pic>
      <p:sp>
        <p:nvSpPr>
          <p:cNvPr id="16" name="Shape 16"/>
          <p:cNvSpPr txBox="1">
            <a:spLocks noGrp="1"/>
          </p:cNvSpPr>
          <p:nvPr>
            <p:ph type="ctrTitle"/>
          </p:nvPr>
        </p:nvSpPr>
        <p:spPr>
          <a:xfrm>
            <a:off x="1143000" y="3070225"/>
            <a:ext cx="7577700" cy="72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4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155700" y="3568700"/>
            <a:ext cx="6400800" cy="571500"/>
          </a:xfrm>
          <a:prstGeom prst="rect">
            <a:avLst/>
          </a:prstGeom>
          <a:noFill/>
          <a:ln>
            <a:noFill/>
          </a:ln>
        </p:spPr>
        <p:txBody>
          <a:bodyPr spcFirstLastPara="1" wrap="square" lIns="91425" tIns="91425" rIns="91425" bIns="91425" anchor="t" anchorCtr="0"/>
          <a:lstStyle>
            <a:lvl1pPr marR="0" lvl="0" algn="l" rtl="0">
              <a:lnSpc>
                <a:spcPct val="100000"/>
              </a:lnSpc>
              <a:spcBef>
                <a:spcPts val="360"/>
              </a:spcBef>
              <a:spcAft>
                <a:spcPts val="0"/>
              </a:spcAft>
              <a:buClr>
                <a:schemeClr val="accent1"/>
              </a:buClr>
              <a:buSzPts val="1400"/>
              <a:buFont typeface="Arial"/>
              <a:buNone/>
              <a:defRPr sz="1800" b="0" i="0" u="none" strike="noStrike" cap="none">
                <a:solidFill>
                  <a:schemeClr val="lt1"/>
                </a:solidFill>
                <a:latin typeface="Arial"/>
                <a:ea typeface="Arial"/>
                <a:cs typeface="Arial"/>
                <a:sym typeface="Arial"/>
              </a:defRPr>
            </a:lvl1pPr>
            <a:lvl2pPr marR="0" lvl="1" algn="ctr" rtl="0">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Arial"/>
                <a:ea typeface="Arial"/>
                <a:cs typeface="Arial"/>
                <a:sym typeface="Arial"/>
              </a:defRPr>
            </a:lvl2pPr>
            <a:lvl3pPr marR="0" lvl="2" algn="ctr" rtl="0">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Arial"/>
                <a:ea typeface="Arial"/>
                <a:cs typeface="Arial"/>
                <a:sym typeface="Arial"/>
              </a:defRPr>
            </a:lvl3pPr>
            <a:lvl4pPr marR="0" lvl="3" algn="ctr" rtl="0">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Arial"/>
                <a:ea typeface="Arial"/>
                <a:cs typeface="Arial"/>
                <a:sym typeface="Arial"/>
              </a:defRPr>
            </a:lvl4pPr>
            <a:lvl5pPr marR="0" lvl="4" algn="ctr" rtl="0">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8" name="Shape 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p:nvPr/>
        </p:nvSpPr>
        <p:spPr>
          <a:xfrm>
            <a:off x="1155700" y="2911848"/>
            <a:ext cx="6400800" cy="27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000"/>
              <a:buFont typeface="Arial"/>
              <a:buNone/>
            </a:pPr>
            <a:endParaRPr sz="1000" b="1" i="0" u="none" strike="noStrike" cap="none">
              <a:solidFill>
                <a:schemeClr val="lt1"/>
              </a:solidFill>
              <a:latin typeface="Arial"/>
              <a:ea typeface="Arial"/>
              <a:cs typeface="Arial"/>
              <a:sym typeface="Arial"/>
            </a:endParaRPr>
          </a:p>
        </p:txBody>
      </p:sp>
      <p:sp>
        <p:nvSpPr>
          <p:cNvPr id="20" name="Shape 20"/>
          <p:cNvSpPr txBox="1">
            <a:spLocks noGrp="1"/>
          </p:cNvSpPr>
          <p:nvPr>
            <p:ph type="dt" idx="10"/>
          </p:nvPr>
        </p:nvSpPr>
        <p:spPr>
          <a:xfrm>
            <a:off x="1165222" y="3914243"/>
            <a:ext cx="21336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p:nvPr/>
        </p:nvSpPr>
        <p:spPr>
          <a:xfrm>
            <a:off x="0" y="0"/>
            <a:ext cx="9144000" cy="1371600"/>
          </a:xfrm>
          <a:prstGeom prst="rect">
            <a:avLst/>
          </a:prstGeom>
          <a:solidFill>
            <a:schemeClr val="accent1"/>
          </a:solidFill>
          <a:ln w="9525" cap="flat" cmpd="sng">
            <a:solidFill>
              <a:srgbClr val="EC65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Shape 23"/>
          <p:cNvSpPr txBox="1">
            <a:spLocks noGrp="1"/>
          </p:cNvSpPr>
          <p:nvPr>
            <p:ph type="title"/>
          </p:nvPr>
        </p:nvSpPr>
        <p:spPr>
          <a:xfrm>
            <a:off x="1148288" y="245533"/>
            <a:ext cx="7538400" cy="965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body" idx="1"/>
          </p:nvPr>
        </p:nvSpPr>
        <p:spPr>
          <a:xfrm>
            <a:off x="1148288" y="1752606"/>
            <a:ext cx="7538400" cy="45261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663271" y="6339416"/>
            <a:ext cx="21336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pic>
        <p:nvPicPr>
          <p:cNvPr id="27" name="Shape 27" descr="AAAJ-Flame.png"/>
          <p:cNvPicPr preferRelativeResize="0"/>
          <p:nvPr/>
        </p:nvPicPr>
        <p:blipFill rotWithShape="1">
          <a:blip r:embed="rId2">
            <a:alphaModFix amt="10000"/>
          </a:blip>
          <a:srcRect/>
          <a:stretch/>
        </p:blipFill>
        <p:spPr>
          <a:xfrm>
            <a:off x="6546223" y="-155061"/>
            <a:ext cx="1683300" cy="1535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1148288" y="2027778"/>
            <a:ext cx="3652200" cy="40344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663271" y="6339416"/>
            <a:ext cx="21336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41" name="Shape 41"/>
          <p:cNvSpPr/>
          <p:nvPr/>
        </p:nvSpPr>
        <p:spPr>
          <a:xfrm>
            <a:off x="0" y="0"/>
            <a:ext cx="9144000" cy="1371600"/>
          </a:xfrm>
          <a:prstGeom prst="rect">
            <a:avLst/>
          </a:prstGeom>
          <a:solidFill>
            <a:schemeClr val="accent1"/>
          </a:solidFill>
          <a:ln w="9525" cap="flat" cmpd="sng">
            <a:solidFill>
              <a:srgbClr val="EC65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Shape 42"/>
          <p:cNvSpPr txBox="1">
            <a:spLocks noGrp="1"/>
          </p:cNvSpPr>
          <p:nvPr>
            <p:ph type="title"/>
          </p:nvPr>
        </p:nvSpPr>
        <p:spPr>
          <a:xfrm>
            <a:off x="1148288" y="245533"/>
            <a:ext cx="7538400" cy="965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 name="Shape 43" descr="AAAJ-Flame.png"/>
          <p:cNvPicPr preferRelativeResize="0"/>
          <p:nvPr/>
        </p:nvPicPr>
        <p:blipFill rotWithShape="1">
          <a:blip r:embed="rId2">
            <a:alphaModFix amt="10000"/>
          </a:blip>
          <a:srcRect/>
          <a:stretch/>
        </p:blipFill>
        <p:spPr>
          <a:xfrm>
            <a:off x="6546223" y="-155061"/>
            <a:ext cx="1683300" cy="1535100"/>
          </a:xfrm>
          <a:prstGeom prst="rect">
            <a:avLst/>
          </a:prstGeom>
          <a:noFill/>
          <a:ln>
            <a:noFill/>
          </a:ln>
        </p:spPr>
      </p:pic>
      <p:sp>
        <p:nvSpPr>
          <p:cNvPr id="44" name="Shape 44"/>
          <p:cNvSpPr txBox="1">
            <a:spLocks noGrp="1"/>
          </p:cNvSpPr>
          <p:nvPr>
            <p:ph type="body" idx="2"/>
          </p:nvPr>
        </p:nvSpPr>
        <p:spPr>
          <a:xfrm>
            <a:off x="5020733" y="2027778"/>
            <a:ext cx="3657600" cy="40344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3"/>
          </p:nvPr>
        </p:nvSpPr>
        <p:spPr>
          <a:xfrm>
            <a:off x="1148289" y="1694142"/>
            <a:ext cx="3652200" cy="36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320"/>
              </a:spcBef>
              <a:spcAft>
                <a:spcPts val="0"/>
              </a:spcAft>
              <a:buClr>
                <a:schemeClr val="accent1"/>
              </a:buClr>
              <a:buSzPts val="1400"/>
              <a:buFont typeface="Arial"/>
              <a:buNone/>
              <a:defRPr sz="1600" b="1"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4"/>
          </p:nvPr>
        </p:nvSpPr>
        <p:spPr>
          <a:xfrm>
            <a:off x="5020733" y="1694142"/>
            <a:ext cx="3657600" cy="36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320"/>
              </a:spcBef>
              <a:spcAft>
                <a:spcPts val="0"/>
              </a:spcAft>
              <a:buClr>
                <a:schemeClr val="accent1"/>
              </a:buClr>
              <a:buSzPts val="1400"/>
              <a:buFont typeface="Arial"/>
              <a:buNone/>
              <a:defRPr sz="1600" b="1"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148288" y="1748367"/>
            <a:ext cx="3652200" cy="40344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663271" y="6339416"/>
            <a:ext cx="21336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51" name="Shape 51"/>
          <p:cNvSpPr/>
          <p:nvPr/>
        </p:nvSpPr>
        <p:spPr>
          <a:xfrm>
            <a:off x="0" y="0"/>
            <a:ext cx="9144000" cy="1371600"/>
          </a:xfrm>
          <a:prstGeom prst="rect">
            <a:avLst/>
          </a:prstGeom>
          <a:solidFill>
            <a:schemeClr val="accent1"/>
          </a:solidFill>
          <a:ln w="9525" cap="flat" cmpd="sng">
            <a:solidFill>
              <a:srgbClr val="EC65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Shape 52"/>
          <p:cNvSpPr txBox="1">
            <a:spLocks noGrp="1"/>
          </p:cNvSpPr>
          <p:nvPr>
            <p:ph type="title"/>
          </p:nvPr>
        </p:nvSpPr>
        <p:spPr>
          <a:xfrm>
            <a:off x="1148288" y="245533"/>
            <a:ext cx="7538400" cy="965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Shape 53" descr="AAAJ-Flame.png"/>
          <p:cNvPicPr preferRelativeResize="0"/>
          <p:nvPr/>
        </p:nvPicPr>
        <p:blipFill rotWithShape="1">
          <a:blip r:embed="rId2">
            <a:alphaModFix amt="10000"/>
          </a:blip>
          <a:srcRect/>
          <a:stretch/>
        </p:blipFill>
        <p:spPr>
          <a:xfrm>
            <a:off x="6546223" y="-155061"/>
            <a:ext cx="1683300" cy="1535100"/>
          </a:xfrm>
          <a:prstGeom prst="rect">
            <a:avLst/>
          </a:prstGeom>
          <a:noFill/>
          <a:ln>
            <a:noFill/>
          </a:ln>
        </p:spPr>
      </p:pic>
      <p:sp>
        <p:nvSpPr>
          <p:cNvPr id="54" name="Shape 54"/>
          <p:cNvSpPr txBox="1">
            <a:spLocks noGrp="1"/>
          </p:cNvSpPr>
          <p:nvPr>
            <p:ph type="body" idx="2"/>
          </p:nvPr>
        </p:nvSpPr>
        <p:spPr>
          <a:xfrm>
            <a:off x="5020733" y="1748367"/>
            <a:ext cx="3657600" cy="40344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148288" y="1600200"/>
            <a:ext cx="7538400" cy="45261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6663271" y="6339416"/>
            <a:ext cx="21336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grpSp>
        <p:nvGrpSpPr>
          <p:cNvPr id="9" name="Shape 9"/>
          <p:cNvGrpSpPr/>
          <p:nvPr/>
        </p:nvGrpSpPr>
        <p:grpSpPr>
          <a:xfrm>
            <a:off x="889340" y="6257904"/>
            <a:ext cx="4791600" cy="481500"/>
            <a:chOff x="889340" y="6257904"/>
            <a:chExt cx="4791600" cy="481500"/>
          </a:xfrm>
        </p:grpSpPr>
        <p:pic>
          <p:nvPicPr>
            <p:cNvPr id="10" name="Shape 10" descr="AAJC.jpg"/>
            <p:cNvPicPr preferRelativeResize="0"/>
            <p:nvPr/>
          </p:nvPicPr>
          <p:blipFill rotWithShape="1">
            <a:blip r:embed="rId6">
              <a:alphaModFix/>
            </a:blip>
            <a:srcRect/>
            <a:stretch/>
          </p:blipFill>
          <p:spPr>
            <a:xfrm>
              <a:off x="889340" y="6257904"/>
              <a:ext cx="4791600" cy="481500"/>
            </a:xfrm>
            <a:prstGeom prst="rect">
              <a:avLst/>
            </a:prstGeom>
            <a:noFill/>
            <a:ln>
              <a:noFill/>
            </a:ln>
          </p:spPr>
        </p:pic>
        <p:sp>
          <p:nvSpPr>
            <p:cNvPr id="11" name="Shape 11"/>
            <p:cNvSpPr/>
            <p:nvPr/>
          </p:nvSpPr>
          <p:spPr>
            <a:xfrm>
              <a:off x="4461933" y="6257904"/>
              <a:ext cx="863700" cy="48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nicolew@advancingjustice-alc.org"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574" y="3164111"/>
            <a:ext cx="8201232" cy="727200"/>
          </a:xfrm>
        </p:spPr>
        <p:txBody>
          <a:bodyPr/>
          <a:lstStyle/>
          <a:p>
            <a:r>
              <a:rPr lang="en-US" sz="5400" b="1" dirty="0" smtClean="0"/>
              <a:t>The Voter’s Choice Act </a:t>
            </a:r>
            <a:endParaRPr lang="en-US" sz="5400" b="1" dirty="0"/>
          </a:p>
        </p:txBody>
      </p:sp>
      <p:sp>
        <p:nvSpPr>
          <p:cNvPr id="3" name="Subtitle 2"/>
          <p:cNvSpPr>
            <a:spLocks noGrp="1"/>
          </p:cNvSpPr>
          <p:nvPr>
            <p:ph type="subTitle" idx="1"/>
          </p:nvPr>
        </p:nvSpPr>
        <p:spPr>
          <a:xfrm>
            <a:off x="648051" y="3994975"/>
            <a:ext cx="8470027" cy="1489469"/>
          </a:xfrm>
        </p:spPr>
        <p:txBody>
          <a:bodyPr/>
          <a:lstStyle/>
          <a:p>
            <a:r>
              <a:rPr lang="en-US" sz="3200" b="1" dirty="0" smtClean="0"/>
              <a:t>Choose </a:t>
            </a:r>
            <a:r>
              <a:rPr lang="en-US" sz="3200" b="1" dirty="0" smtClean="0">
                <a:solidFill>
                  <a:schemeClr val="tx1"/>
                </a:solidFill>
              </a:rPr>
              <a:t>how</a:t>
            </a:r>
            <a:r>
              <a:rPr lang="en-US" sz="3200" b="1" dirty="0">
                <a:solidFill>
                  <a:schemeClr val="bg1"/>
                </a:solidFill>
              </a:rPr>
              <a:t>, </a:t>
            </a:r>
            <a:r>
              <a:rPr lang="en-US" sz="3200" b="1" dirty="0">
                <a:solidFill>
                  <a:schemeClr val="tx1"/>
                </a:solidFill>
              </a:rPr>
              <a:t>when</a:t>
            </a:r>
            <a:r>
              <a:rPr lang="en-US" sz="3200" b="1" dirty="0">
                <a:solidFill>
                  <a:schemeClr val="bg1"/>
                </a:solidFill>
              </a:rPr>
              <a:t>, and </a:t>
            </a:r>
            <a:r>
              <a:rPr lang="en-US" sz="3200" b="1" dirty="0">
                <a:solidFill>
                  <a:schemeClr val="tx1"/>
                </a:solidFill>
              </a:rPr>
              <a:t>where</a:t>
            </a:r>
            <a:r>
              <a:rPr lang="en-US" sz="3200" b="1" dirty="0">
                <a:solidFill>
                  <a:schemeClr val="bg1"/>
                </a:solidFill>
              </a:rPr>
              <a:t> you vote</a:t>
            </a:r>
          </a:p>
          <a:p>
            <a:r>
              <a:rPr lang="en-US" sz="3200" b="1" i="1" dirty="0" smtClean="0"/>
              <a:t>	</a:t>
            </a:r>
            <a:r>
              <a:rPr lang="en-US" sz="3200" i="1" dirty="0" smtClean="0"/>
              <a:t>A presentation for community members</a:t>
            </a:r>
            <a:endParaRPr lang="en-US" sz="3200" i="1" dirty="0"/>
          </a:p>
        </p:txBody>
      </p:sp>
    </p:spTree>
    <p:extLst>
      <p:ext uri="{BB962C8B-B14F-4D97-AF65-F5344CB8AC3E}">
        <p14:creationId xmlns:p14="http://schemas.microsoft.com/office/powerpoint/2010/main" val="319884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900" y="143933"/>
            <a:ext cx="4775200" cy="965100"/>
          </a:xfrm>
        </p:spPr>
        <p:txBody>
          <a:bodyPr/>
          <a:lstStyle/>
          <a:p>
            <a:pPr algn="ctr"/>
            <a:r>
              <a:rPr lang="en-US" sz="4000" b="1" dirty="0" smtClean="0"/>
              <a:t>Why The VCA?</a:t>
            </a:r>
            <a:endParaRPr lang="en-US" sz="4000" b="1" dirty="0"/>
          </a:p>
        </p:txBody>
      </p:sp>
      <p:sp>
        <p:nvSpPr>
          <p:cNvPr id="3" name="Text Placeholder 2"/>
          <p:cNvSpPr>
            <a:spLocks noGrp="1"/>
          </p:cNvSpPr>
          <p:nvPr>
            <p:ph type="body" idx="1"/>
          </p:nvPr>
        </p:nvSpPr>
        <p:spPr>
          <a:xfrm>
            <a:off x="533400" y="1460506"/>
            <a:ext cx="8013588" cy="4526100"/>
          </a:xfrm>
        </p:spPr>
        <p:txBody>
          <a:bodyPr/>
          <a:lstStyle/>
          <a:p>
            <a:pPr marL="139700" indent="0" algn="ctr">
              <a:buNone/>
            </a:pPr>
            <a:r>
              <a:rPr lang="en-US" sz="3200" dirty="0" smtClean="0"/>
              <a:t>To make voting more convenient for all</a:t>
            </a:r>
          </a:p>
          <a:p>
            <a:endParaRPr lang="en-US" sz="3200" dirty="0" smtClean="0"/>
          </a:p>
          <a:p>
            <a:endParaRPr lang="en-US" sz="3200" dirty="0"/>
          </a:p>
          <a:p>
            <a:endParaRPr lang="en-US" sz="3200" dirty="0" smtClean="0"/>
          </a:p>
          <a:p>
            <a:endParaRPr lang="en-US" sz="3200" dirty="0" smtClean="0"/>
          </a:p>
          <a:p>
            <a:endParaRPr lang="en-US" sz="1800" dirty="0"/>
          </a:p>
          <a:p>
            <a:pPr marL="139700" indent="0" algn="ctr">
              <a:buNone/>
            </a:pPr>
            <a:r>
              <a:rPr lang="en-US" sz="3200" dirty="0" smtClean="0"/>
              <a:t>We need </a:t>
            </a:r>
            <a:r>
              <a:rPr lang="en-US" sz="3200" b="1" dirty="0" smtClean="0"/>
              <a:t>YOUR</a:t>
            </a:r>
            <a:r>
              <a:rPr lang="en-US" sz="3200" dirty="0" smtClean="0"/>
              <a:t> help to ensure these changes lead to greater participation rather than confusion</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0" y="2238375"/>
            <a:ext cx="2806700" cy="2105025"/>
          </a:xfrm>
          <a:prstGeom prst="rect">
            <a:avLst/>
          </a:prstGeom>
        </p:spPr>
      </p:pic>
    </p:spTree>
    <p:extLst>
      <p:ext uri="{BB962C8B-B14F-4D97-AF65-F5344CB8AC3E}">
        <p14:creationId xmlns:p14="http://schemas.microsoft.com/office/powerpoint/2010/main" val="353703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05761" y="3684412"/>
            <a:ext cx="7577700" cy="1985022"/>
          </a:xfrm>
        </p:spPr>
        <p:txBody>
          <a:bodyPr/>
          <a:lstStyle/>
          <a:p>
            <a:pPr algn="ctr"/>
            <a:r>
              <a:rPr lang="en-US" sz="6000" b="1" dirty="0" smtClean="0"/>
              <a:t>How to Get Involved</a:t>
            </a:r>
            <a:endParaRPr lang="en-US" sz="6000" b="1" dirty="0"/>
          </a:p>
        </p:txBody>
      </p:sp>
    </p:spTree>
    <p:extLst>
      <p:ext uri="{BB962C8B-B14F-4D97-AF65-F5344CB8AC3E}">
        <p14:creationId xmlns:p14="http://schemas.microsoft.com/office/powerpoint/2010/main" val="2551390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2" y="131233"/>
            <a:ext cx="8000888" cy="965100"/>
          </a:xfrm>
        </p:spPr>
        <p:txBody>
          <a:bodyPr/>
          <a:lstStyle/>
          <a:p>
            <a:r>
              <a:rPr lang="en-US" sz="3600" b="1" dirty="0" smtClean="0"/>
              <a:t>Host Events and Spread the Word</a:t>
            </a:r>
            <a:endParaRPr lang="en-US" sz="3600" b="1" dirty="0"/>
          </a:p>
        </p:txBody>
      </p:sp>
      <p:sp>
        <p:nvSpPr>
          <p:cNvPr id="3" name="Text Placeholder 2"/>
          <p:cNvSpPr>
            <a:spLocks noGrp="1"/>
          </p:cNvSpPr>
          <p:nvPr>
            <p:ph type="body" idx="1"/>
          </p:nvPr>
        </p:nvSpPr>
        <p:spPr>
          <a:xfrm>
            <a:off x="515617" y="1571796"/>
            <a:ext cx="7622798" cy="1088566"/>
          </a:xfrm>
        </p:spPr>
        <p:txBody>
          <a:bodyPr/>
          <a:lstStyle/>
          <a:p>
            <a:pPr marL="139700" indent="0" algn="ctr">
              <a:buNone/>
            </a:pPr>
            <a:r>
              <a:rPr lang="en-US" sz="3200" dirty="0" smtClean="0"/>
              <a:t>Raise awareness about the different ways to vote in </a:t>
            </a:r>
            <a:r>
              <a:rPr lang="en-US" sz="3200" b="1" u="sng" dirty="0" smtClean="0"/>
              <a:t>your</a:t>
            </a:r>
            <a:r>
              <a:rPr lang="en-US" sz="3200" b="1" dirty="0" smtClean="0"/>
              <a:t> </a:t>
            </a:r>
            <a:r>
              <a:rPr lang="en-US" sz="3200" dirty="0" smtClean="0"/>
              <a:t>community!</a:t>
            </a:r>
          </a:p>
          <a:p>
            <a:pPr marL="13970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408" y="3135826"/>
            <a:ext cx="3162489" cy="2363620"/>
          </a:xfrm>
          <a:prstGeom prst="rect">
            <a:avLst/>
          </a:prstGeom>
        </p:spPr>
      </p:pic>
      <p:sp>
        <p:nvSpPr>
          <p:cNvPr id="5" name="Text Placeholder 2"/>
          <p:cNvSpPr txBox="1">
            <a:spLocks/>
          </p:cNvSpPr>
          <p:nvPr/>
        </p:nvSpPr>
        <p:spPr>
          <a:xfrm>
            <a:off x="274728" y="2909613"/>
            <a:ext cx="5791030" cy="45261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en-US" sz="3200" dirty="0" smtClean="0"/>
              <a:t>Host a workshop</a:t>
            </a:r>
          </a:p>
          <a:p>
            <a:r>
              <a:rPr lang="en-US" sz="3200" dirty="0" smtClean="0"/>
              <a:t>Make public announcements </a:t>
            </a:r>
          </a:p>
          <a:p>
            <a:r>
              <a:rPr lang="en-US" sz="3200" dirty="0" smtClean="0"/>
              <a:t>Share information on       social media</a:t>
            </a:r>
          </a:p>
          <a:p>
            <a:r>
              <a:rPr lang="en-US" sz="3200" dirty="0"/>
              <a:t>Table at community events</a:t>
            </a:r>
          </a:p>
          <a:p>
            <a:endParaRPr lang="en-US" sz="3200" dirty="0" smtClean="0"/>
          </a:p>
          <a:p>
            <a:pPr marL="139700" indent="0">
              <a:buFont typeface="Arial"/>
              <a:buNone/>
            </a:pPr>
            <a:endParaRPr lang="en-US" dirty="0" smtClean="0"/>
          </a:p>
          <a:p>
            <a:endParaRPr lang="en-US" dirty="0"/>
          </a:p>
        </p:txBody>
      </p:sp>
    </p:spTree>
    <p:extLst>
      <p:ext uri="{BB962C8B-B14F-4D97-AF65-F5344CB8AC3E}">
        <p14:creationId xmlns:p14="http://schemas.microsoft.com/office/powerpoint/2010/main" val="267763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92" y="130382"/>
            <a:ext cx="7349536" cy="965100"/>
          </a:xfrm>
        </p:spPr>
        <p:txBody>
          <a:bodyPr/>
          <a:lstStyle/>
          <a:p>
            <a:r>
              <a:rPr lang="en-US" sz="4000" b="1" dirty="0" smtClean="0"/>
              <a:t>Join the LAAC or VAAC</a:t>
            </a:r>
            <a:endParaRPr lang="en-US" sz="4000" b="1" dirty="0"/>
          </a:p>
        </p:txBody>
      </p:sp>
      <p:pic>
        <p:nvPicPr>
          <p:cNvPr id="4" name="Shape 277"/>
          <p:cNvPicPr preferRelativeResize="0"/>
          <p:nvPr/>
        </p:nvPicPr>
        <p:blipFill rotWithShape="1">
          <a:blip r:embed="rId3">
            <a:alphaModFix/>
          </a:blip>
          <a:srcRect/>
          <a:stretch/>
        </p:blipFill>
        <p:spPr>
          <a:xfrm>
            <a:off x="2718437" y="3288284"/>
            <a:ext cx="3602956" cy="2331714"/>
          </a:xfrm>
          <a:prstGeom prst="rect">
            <a:avLst/>
          </a:prstGeom>
          <a:noFill/>
          <a:ln>
            <a:noFill/>
          </a:ln>
        </p:spPr>
      </p:pic>
      <p:sp>
        <p:nvSpPr>
          <p:cNvPr id="7" name="Text Placeholder 2"/>
          <p:cNvSpPr txBox="1">
            <a:spLocks/>
          </p:cNvSpPr>
          <p:nvPr/>
        </p:nvSpPr>
        <p:spPr>
          <a:xfrm>
            <a:off x="388209" y="3236451"/>
            <a:ext cx="2275888" cy="2331715"/>
          </a:xfrm>
          <a:prstGeom prst="rect">
            <a:avLst/>
          </a:prstGeom>
          <a:noFill/>
          <a:ln w="19050">
            <a:solidFill>
              <a:schemeClr val="bg1"/>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39700" indent="0">
              <a:buFont typeface="Arial"/>
              <a:buNone/>
            </a:pPr>
            <a:r>
              <a:rPr lang="en-US" sz="2800" b="1" dirty="0" smtClean="0"/>
              <a:t>Language Access </a:t>
            </a:r>
          </a:p>
          <a:p>
            <a:pPr marL="139700" indent="0">
              <a:buFont typeface="Arial"/>
              <a:buNone/>
            </a:pPr>
            <a:r>
              <a:rPr lang="en-US" sz="2800" b="1" dirty="0" smtClean="0"/>
              <a:t>Advisory Committee (LAAC)</a:t>
            </a:r>
            <a:endParaRPr lang="en-US" sz="2800" b="1" dirty="0"/>
          </a:p>
        </p:txBody>
      </p:sp>
      <p:sp>
        <p:nvSpPr>
          <p:cNvPr id="8" name="Text Placeholder 2"/>
          <p:cNvSpPr txBox="1">
            <a:spLocks/>
          </p:cNvSpPr>
          <p:nvPr/>
        </p:nvSpPr>
        <p:spPr>
          <a:xfrm>
            <a:off x="6373675" y="3236452"/>
            <a:ext cx="2537026" cy="1927462"/>
          </a:xfrm>
          <a:prstGeom prst="rect">
            <a:avLst/>
          </a:prstGeom>
          <a:noFill/>
          <a:ln w="19050">
            <a:solidFill>
              <a:schemeClr val="bg1"/>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139700" indent="0">
              <a:buFont typeface="Arial"/>
              <a:buNone/>
            </a:pPr>
            <a:r>
              <a:rPr lang="en-US" sz="2800" b="1" dirty="0" smtClean="0"/>
              <a:t>Voting Accessibility Advisory Committee (VAAC)</a:t>
            </a:r>
            <a:endParaRPr lang="en-US" sz="2800" b="1" dirty="0"/>
          </a:p>
        </p:txBody>
      </p:sp>
      <p:sp>
        <p:nvSpPr>
          <p:cNvPr id="10" name="Shape 322"/>
          <p:cNvSpPr txBox="1">
            <a:spLocks noGrp="1"/>
          </p:cNvSpPr>
          <p:nvPr>
            <p:ph type="body" idx="1"/>
          </p:nvPr>
        </p:nvSpPr>
        <p:spPr>
          <a:xfrm>
            <a:off x="975399" y="1701945"/>
            <a:ext cx="7096094" cy="2834550"/>
          </a:xfrm>
          <a:prstGeom prst="rect">
            <a:avLst/>
          </a:prstGeom>
          <a:noFill/>
          <a:ln>
            <a:noFill/>
          </a:ln>
        </p:spPr>
        <p:txBody>
          <a:bodyPr spcFirstLastPara="1" wrap="square" lIns="91425" tIns="91425" rIns="91425" bIns="91425" anchor="t" anchorCtr="0">
            <a:noAutofit/>
          </a:bodyPr>
          <a:lstStyle/>
          <a:p>
            <a:pPr marL="38100" marR="0" lvl="0" indent="0" algn="ctr" rtl="0">
              <a:lnSpc>
                <a:spcPct val="100000"/>
              </a:lnSpc>
              <a:spcBef>
                <a:spcPts val="600"/>
              </a:spcBef>
              <a:spcAft>
                <a:spcPts val="0"/>
              </a:spcAft>
              <a:buClr>
                <a:schemeClr val="accent1"/>
              </a:buClr>
              <a:buSzPts val="3000"/>
              <a:buNone/>
            </a:pPr>
            <a:r>
              <a:rPr lang="en-US" sz="3200" b="0" i="0" u="none" strike="noStrike" cap="none" dirty="0" smtClean="0">
                <a:solidFill>
                  <a:schemeClr val="dk1"/>
                </a:solidFill>
                <a:sym typeface="Arial"/>
              </a:rPr>
              <a:t>Open to everyone</a:t>
            </a:r>
          </a:p>
          <a:p>
            <a:pPr marL="38100" marR="0" lvl="0" indent="0" algn="ctr" rtl="0">
              <a:lnSpc>
                <a:spcPct val="100000"/>
              </a:lnSpc>
              <a:spcBef>
                <a:spcPts val="600"/>
              </a:spcBef>
              <a:spcAft>
                <a:spcPts val="0"/>
              </a:spcAft>
              <a:buClr>
                <a:schemeClr val="accent1"/>
              </a:buClr>
              <a:buSzPts val="3000"/>
              <a:buNone/>
            </a:pPr>
            <a:r>
              <a:rPr lang="en-US" sz="3200" dirty="0"/>
              <a:t>N</a:t>
            </a:r>
            <a:r>
              <a:rPr lang="en-US" sz="3200" b="0" i="0" u="none" strike="noStrike" cap="none" dirty="0" smtClean="0">
                <a:solidFill>
                  <a:schemeClr val="dk1"/>
                </a:solidFill>
                <a:sym typeface="Arial"/>
              </a:rPr>
              <a:t>o experience needed!</a:t>
            </a:r>
            <a:endParaRPr sz="3200" b="0" i="0" u="none" strike="noStrike" cap="none" dirty="0">
              <a:solidFill>
                <a:schemeClr val="dk1"/>
              </a:solidFill>
              <a:sym typeface="Arial"/>
            </a:endParaRPr>
          </a:p>
        </p:txBody>
      </p:sp>
    </p:spTree>
    <p:extLst>
      <p:ext uri="{BB962C8B-B14F-4D97-AF65-F5344CB8AC3E}">
        <p14:creationId xmlns:p14="http://schemas.microsoft.com/office/powerpoint/2010/main" val="1971941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0940" y="1408322"/>
            <a:ext cx="8659680" cy="4526100"/>
          </a:xfrm>
        </p:spPr>
        <p:txBody>
          <a:bodyPr/>
          <a:lstStyle/>
          <a:p>
            <a:pPr marL="139700" indent="0">
              <a:buNone/>
            </a:pPr>
            <a:r>
              <a:rPr lang="en-US" sz="2800" b="1" dirty="0" smtClean="0"/>
              <a:t>Contact</a:t>
            </a:r>
            <a:r>
              <a:rPr lang="en-US" sz="2800" dirty="0" smtClean="0"/>
              <a:t> </a:t>
            </a:r>
          </a:p>
          <a:p>
            <a:pPr marL="139700" indent="0">
              <a:buNone/>
            </a:pPr>
            <a:r>
              <a:rPr lang="en-US" sz="2800" dirty="0" smtClean="0"/>
              <a:t>Nicole Wong</a:t>
            </a:r>
          </a:p>
          <a:p>
            <a:pPr marL="139700" indent="0">
              <a:buNone/>
            </a:pPr>
            <a:r>
              <a:rPr lang="en-US" sz="2800" dirty="0" smtClean="0"/>
              <a:t>Voting Rights Community Advocate</a:t>
            </a:r>
          </a:p>
          <a:p>
            <a:pPr marL="139700" indent="0">
              <a:buNone/>
            </a:pPr>
            <a:r>
              <a:rPr lang="en-US" sz="2800" dirty="0" smtClean="0"/>
              <a:t>Advancing Justice - Asian Law Caucus</a:t>
            </a:r>
          </a:p>
          <a:p>
            <a:pPr marL="139700" indent="0">
              <a:buNone/>
            </a:pPr>
            <a:r>
              <a:rPr lang="en-US" sz="2800" dirty="0" smtClean="0">
                <a:hlinkClick r:id="rId2"/>
              </a:rPr>
              <a:t>nicolew@advancingjustice-alc.org</a:t>
            </a:r>
            <a:r>
              <a:rPr lang="en-US" sz="2800" dirty="0" smtClean="0"/>
              <a:t>; 415-848-7715</a:t>
            </a:r>
            <a:endParaRPr lang="en-US" sz="2800" dirty="0"/>
          </a:p>
        </p:txBody>
      </p:sp>
      <p:sp>
        <p:nvSpPr>
          <p:cNvPr id="4" name="Shape 411"/>
          <p:cNvSpPr txBox="1">
            <a:spLocks noGrp="1"/>
          </p:cNvSpPr>
          <p:nvPr>
            <p:ph type="title"/>
          </p:nvPr>
        </p:nvSpPr>
        <p:spPr>
          <a:xfrm>
            <a:off x="509090" y="303255"/>
            <a:ext cx="7538400" cy="9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4400" b="1" i="0" u="none" strike="noStrike" cap="none" dirty="0">
                <a:solidFill>
                  <a:schemeClr val="bg1"/>
                </a:solidFill>
                <a:latin typeface="Arial"/>
                <a:ea typeface="Arial"/>
                <a:cs typeface="Arial"/>
                <a:sym typeface="Arial"/>
              </a:rPr>
              <a:t>Questions?</a:t>
            </a:r>
            <a:br>
              <a:rPr lang="en" sz="4400" b="1" i="0" u="none" strike="noStrike" cap="none" dirty="0">
                <a:solidFill>
                  <a:schemeClr val="bg1"/>
                </a:solidFill>
                <a:latin typeface="Arial"/>
                <a:ea typeface="Arial"/>
                <a:cs typeface="Arial"/>
                <a:sym typeface="Arial"/>
              </a:rPr>
            </a:br>
            <a:endParaRPr sz="4400" b="1" i="0" u="none" strike="noStrike" cap="none" dirty="0">
              <a:solidFill>
                <a:schemeClr val="bg1"/>
              </a:solidFill>
              <a:latin typeface="Arial"/>
              <a:ea typeface="Arial"/>
              <a:cs typeface="Arial"/>
              <a:sym typeface="Arial"/>
            </a:endParaRPr>
          </a:p>
        </p:txBody>
      </p:sp>
      <p:pic>
        <p:nvPicPr>
          <p:cNvPr id="5" name="Shape 412"/>
          <p:cNvPicPr preferRelativeResize="0"/>
          <p:nvPr/>
        </p:nvPicPr>
        <p:blipFill rotWithShape="1">
          <a:blip r:embed="rId3">
            <a:alphaModFix/>
          </a:blip>
          <a:srcRect/>
          <a:stretch/>
        </p:blipFill>
        <p:spPr>
          <a:xfrm>
            <a:off x="0" y="3956699"/>
            <a:ext cx="9411031" cy="4029669"/>
          </a:xfrm>
          <a:prstGeom prst="rect">
            <a:avLst/>
          </a:prstGeom>
          <a:noFill/>
          <a:ln>
            <a:noFill/>
          </a:ln>
        </p:spPr>
      </p:pic>
      <p:pic>
        <p:nvPicPr>
          <p:cNvPr id="6" name="image2.png"/>
          <p:cNvPicPr/>
          <p:nvPr/>
        </p:nvPicPr>
        <p:blipFill>
          <a:blip r:embed="rId4" cstate="print"/>
          <a:srcRect/>
          <a:stretch>
            <a:fillRect/>
          </a:stretch>
        </p:blipFill>
        <p:spPr>
          <a:xfrm>
            <a:off x="6485267" y="1542272"/>
            <a:ext cx="2494335" cy="1020618"/>
          </a:xfrm>
          <a:prstGeom prst="rect">
            <a:avLst/>
          </a:prstGeom>
          <a:ln/>
        </p:spPr>
      </p:pic>
    </p:spTree>
    <p:extLst>
      <p:ext uri="{BB962C8B-B14F-4D97-AF65-F5344CB8AC3E}">
        <p14:creationId xmlns:p14="http://schemas.microsoft.com/office/powerpoint/2010/main" val="295890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98" y="248858"/>
            <a:ext cx="8824768" cy="965100"/>
          </a:xfrm>
        </p:spPr>
        <p:txBody>
          <a:bodyPr/>
          <a:lstStyle/>
          <a:p>
            <a:r>
              <a:rPr lang="en-US" sz="3600" b="1" dirty="0" smtClean="0"/>
              <a:t>Which counties are adopting the VCA?</a:t>
            </a:r>
            <a:endParaRPr lang="en-US" sz="3600" b="1" dirty="0"/>
          </a:p>
        </p:txBody>
      </p:sp>
      <p:sp>
        <p:nvSpPr>
          <p:cNvPr id="3" name="Text Placeholder 2"/>
          <p:cNvSpPr>
            <a:spLocks noGrp="1"/>
          </p:cNvSpPr>
          <p:nvPr>
            <p:ph type="body" idx="1"/>
          </p:nvPr>
        </p:nvSpPr>
        <p:spPr>
          <a:xfrm>
            <a:off x="319232" y="1597919"/>
            <a:ext cx="8648700" cy="4526100"/>
          </a:xfrm>
        </p:spPr>
        <p:txBody>
          <a:bodyPr numCol="2"/>
          <a:lstStyle/>
          <a:p>
            <a:pPr lvl="1"/>
            <a:r>
              <a:rPr lang="en-US" sz="2800" dirty="0" smtClean="0"/>
              <a:t>Amador</a:t>
            </a:r>
            <a:endParaRPr lang="en-US" sz="2800" dirty="0"/>
          </a:p>
          <a:p>
            <a:pPr lvl="1"/>
            <a:r>
              <a:rPr lang="en-US" sz="2800" dirty="0"/>
              <a:t>Butte</a:t>
            </a:r>
          </a:p>
          <a:p>
            <a:pPr lvl="1"/>
            <a:r>
              <a:rPr lang="en-US" sz="2800" dirty="0"/>
              <a:t>Calaveras</a:t>
            </a:r>
          </a:p>
          <a:p>
            <a:pPr lvl="1"/>
            <a:r>
              <a:rPr lang="en-US" sz="2800" dirty="0"/>
              <a:t>El Dorado</a:t>
            </a:r>
          </a:p>
          <a:p>
            <a:pPr lvl="1"/>
            <a:r>
              <a:rPr lang="en-US" sz="2800" dirty="0" smtClean="0"/>
              <a:t>Fresno</a:t>
            </a:r>
          </a:p>
          <a:p>
            <a:pPr lvl="1"/>
            <a:r>
              <a:rPr lang="en-US" sz="2800" dirty="0" smtClean="0"/>
              <a:t>Los Angeles*</a:t>
            </a:r>
          </a:p>
          <a:p>
            <a:pPr lvl="1"/>
            <a:r>
              <a:rPr lang="en-US" sz="2800" b="1" dirty="0"/>
              <a:t>Madera</a:t>
            </a:r>
          </a:p>
          <a:p>
            <a:pPr lvl="1"/>
            <a:r>
              <a:rPr lang="en-US" sz="2800" dirty="0" smtClean="0"/>
              <a:t>Mariposa</a:t>
            </a:r>
          </a:p>
          <a:p>
            <a:pPr lvl="1"/>
            <a:r>
              <a:rPr lang="en-US" sz="2800" b="1" dirty="0" smtClean="0"/>
              <a:t>Napa</a:t>
            </a:r>
          </a:p>
          <a:p>
            <a:pPr lvl="1"/>
            <a:r>
              <a:rPr lang="en-US" sz="2800" b="1" dirty="0" smtClean="0"/>
              <a:t>Nevada</a:t>
            </a:r>
            <a:endParaRPr lang="en-US" sz="2800" b="1" dirty="0"/>
          </a:p>
          <a:p>
            <a:pPr lvl="1"/>
            <a:r>
              <a:rPr lang="en-US" sz="2800" dirty="0"/>
              <a:t>Orange</a:t>
            </a:r>
          </a:p>
          <a:p>
            <a:pPr lvl="1"/>
            <a:r>
              <a:rPr lang="en-US" sz="2800" b="1" dirty="0"/>
              <a:t>Sacramento</a:t>
            </a:r>
          </a:p>
          <a:p>
            <a:pPr lvl="1"/>
            <a:r>
              <a:rPr lang="en-US" sz="2800" b="1" dirty="0"/>
              <a:t>San </a:t>
            </a:r>
            <a:r>
              <a:rPr lang="en-US" sz="2800" b="1" dirty="0" smtClean="0"/>
              <a:t>Mateo</a:t>
            </a:r>
          </a:p>
          <a:p>
            <a:pPr lvl="1"/>
            <a:r>
              <a:rPr lang="en-US" sz="2800" dirty="0" smtClean="0"/>
              <a:t>Santa </a:t>
            </a:r>
            <a:r>
              <a:rPr lang="en-US" sz="2800" dirty="0"/>
              <a:t>Clara</a:t>
            </a:r>
          </a:p>
          <a:p>
            <a:pPr lvl="1"/>
            <a:r>
              <a:rPr lang="en-US" sz="2800" dirty="0"/>
              <a:t>Tuolumne</a:t>
            </a:r>
          </a:p>
          <a:p>
            <a:endParaRPr lang="en-US" sz="2800" dirty="0" smtClean="0"/>
          </a:p>
          <a:p>
            <a:endParaRPr lang="en-US" sz="2800" dirty="0" smtClean="0"/>
          </a:p>
        </p:txBody>
      </p:sp>
    </p:spTree>
    <p:extLst>
      <p:ext uri="{BB962C8B-B14F-4D97-AF65-F5344CB8AC3E}">
        <p14:creationId xmlns:p14="http://schemas.microsoft.com/office/powerpoint/2010/main" val="394210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90448"/>
            <a:ext cx="9975218" cy="965100"/>
          </a:xfrm>
        </p:spPr>
        <p:txBody>
          <a:bodyPr/>
          <a:lstStyle/>
          <a:p>
            <a:r>
              <a:rPr lang="en-US" sz="3600" b="1" dirty="0" smtClean="0"/>
              <a:t>How is voting changing in my county</a:t>
            </a:r>
            <a:r>
              <a:rPr lang="en-US" sz="4000" b="1" dirty="0" smtClean="0"/>
              <a:t>?</a:t>
            </a:r>
            <a:endParaRPr lang="en-US" sz="4000" b="1" dirty="0"/>
          </a:p>
        </p:txBody>
      </p:sp>
      <p:sp>
        <p:nvSpPr>
          <p:cNvPr id="3" name="Text Placeholder 2"/>
          <p:cNvSpPr>
            <a:spLocks noGrp="1"/>
          </p:cNvSpPr>
          <p:nvPr>
            <p:ph type="body" idx="1"/>
          </p:nvPr>
        </p:nvSpPr>
        <p:spPr>
          <a:xfrm>
            <a:off x="187909" y="2865316"/>
            <a:ext cx="8755033" cy="4526100"/>
          </a:xfrm>
        </p:spPr>
        <p:txBody>
          <a:bodyPr/>
          <a:lstStyle/>
          <a:p>
            <a:pPr marL="139700" indent="0" algn="ctr">
              <a:buNone/>
            </a:pPr>
            <a:r>
              <a:rPr lang="en-US" sz="3200" dirty="0" smtClean="0"/>
              <a:t>In 2016, California passed the Voter’s Choice Act (VCA) to give voters </a:t>
            </a:r>
            <a:r>
              <a:rPr lang="en-US" sz="3200" u="sng" dirty="0" smtClean="0">
                <a:solidFill>
                  <a:srgbClr val="CC0099"/>
                </a:solidFill>
              </a:rPr>
              <a:t>more options</a:t>
            </a:r>
            <a:r>
              <a:rPr lang="en-US" sz="3200" dirty="0" smtClean="0">
                <a:solidFill>
                  <a:srgbClr val="CC0099"/>
                </a:solidFill>
              </a:rPr>
              <a:t> </a:t>
            </a:r>
            <a:r>
              <a:rPr lang="en-US" sz="3200" dirty="0" smtClean="0"/>
              <a:t>for how they vote.</a:t>
            </a:r>
          </a:p>
          <a:p>
            <a:pPr marL="139700" indent="0" algn="ctr">
              <a:buNone/>
            </a:pPr>
            <a:endParaRPr lang="en-US" sz="1000" dirty="0" smtClean="0"/>
          </a:p>
          <a:p>
            <a:r>
              <a:rPr lang="en-US" sz="3200" dirty="0" smtClean="0"/>
              <a:t>All registered voters will automatically receive a vote by mail ballot in the mail </a:t>
            </a:r>
            <a:endParaRPr lang="en-US" sz="3200" dirty="0"/>
          </a:p>
          <a:p>
            <a:r>
              <a:rPr lang="en-US" sz="3200" dirty="0" smtClean="0"/>
              <a:t>You have </a:t>
            </a:r>
            <a:r>
              <a:rPr lang="en-US" sz="3200" b="1" dirty="0" smtClean="0"/>
              <a:t>three</a:t>
            </a:r>
            <a:r>
              <a:rPr lang="en-US" sz="3200" dirty="0" smtClean="0"/>
              <a:t> ways to vote</a:t>
            </a:r>
          </a:p>
          <a:p>
            <a:endParaRPr lang="en-US" sz="3200" dirty="0" smtClean="0"/>
          </a:p>
        </p:txBody>
      </p:sp>
      <p:sp>
        <p:nvSpPr>
          <p:cNvPr id="4" name="AutoShape 2" descr="Image result for more days more ways"/>
          <p:cNvSpPr>
            <a:spLocks noChangeAspect="1" noChangeArrowheads="1"/>
          </p:cNvSpPr>
          <p:nvPr/>
        </p:nvSpPr>
        <p:spPr bwMode="auto">
          <a:xfrm>
            <a:off x="130175" y="-152401"/>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2547060" y="1509047"/>
            <a:ext cx="4175712" cy="1467165"/>
          </a:xfrm>
          <a:prstGeom prst="rect">
            <a:avLst/>
          </a:prstGeom>
        </p:spPr>
      </p:pic>
    </p:spTree>
    <p:extLst>
      <p:ext uri="{BB962C8B-B14F-4D97-AF65-F5344CB8AC3E}">
        <p14:creationId xmlns:p14="http://schemas.microsoft.com/office/powerpoint/2010/main" val="210741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p:nvPr/>
        </p:nvSpPr>
        <p:spPr>
          <a:xfrm>
            <a:off x="409850" y="204133"/>
            <a:ext cx="2667000" cy="14844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Shape 282"/>
          <p:cNvPicPr preferRelativeResize="0"/>
          <p:nvPr/>
        </p:nvPicPr>
        <p:blipFill rotWithShape="1">
          <a:blip r:embed="rId3">
            <a:alphaModFix/>
          </a:blip>
          <a:srcRect/>
          <a:stretch/>
        </p:blipFill>
        <p:spPr>
          <a:xfrm>
            <a:off x="409850" y="441508"/>
            <a:ext cx="2667000" cy="1009650"/>
          </a:xfrm>
          <a:prstGeom prst="rect">
            <a:avLst/>
          </a:prstGeom>
          <a:noFill/>
          <a:ln>
            <a:noFill/>
          </a:ln>
        </p:spPr>
      </p:pic>
      <p:sp>
        <p:nvSpPr>
          <p:cNvPr id="2" name="Title 1"/>
          <p:cNvSpPr>
            <a:spLocks noGrp="1"/>
          </p:cNvSpPr>
          <p:nvPr>
            <p:ph type="ctrTitle"/>
          </p:nvPr>
        </p:nvSpPr>
        <p:spPr>
          <a:xfrm>
            <a:off x="805761" y="2932848"/>
            <a:ext cx="7577700" cy="1985022"/>
          </a:xfrm>
        </p:spPr>
        <p:txBody>
          <a:bodyPr/>
          <a:lstStyle/>
          <a:p>
            <a:pPr algn="ctr"/>
            <a:r>
              <a:rPr lang="en-US" sz="5400" b="1" dirty="0" smtClean="0"/>
              <a:t>Three Ways to Vote Under the VCA</a:t>
            </a:r>
            <a:endParaRPr lang="en-US" sz="5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266" y="1632703"/>
            <a:ext cx="4279231" cy="5225297"/>
          </a:xfrm>
          <a:prstGeom prst="rect">
            <a:avLst/>
          </a:prstGeom>
        </p:spPr>
      </p:pic>
      <p:sp>
        <p:nvSpPr>
          <p:cNvPr id="295" name="Shape 295"/>
          <p:cNvSpPr txBox="1">
            <a:spLocks noGrp="1"/>
          </p:cNvSpPr>
          <p:nvPr>
            <p:ph type="body" idx="1"/>
          </p:nvPr>
        </p:nvSpPr>
        <p:spPr>
          <a:xfrm>
            <a:off x="416036" y="2050537"/>
            <a:ext cx="4846137" cy="3778601"/>
          </a:xfrm>
          <a:prstGeom prst="rect">
            <a:avLst/>
          </a:prstGeom>
          <a:noFill/>
          <a:ln>
            <a:noFill/>
          </a:ln>
        </p:spPr>
        <p:txBody>
          <a:bodyPr spcFirstLastPara="1" wrap="square" lIns="91425" tIns="91425" rIns="91425" bIns="91425" anchor="t" anchorCtr="0">
            <a:noAutofit/>
          </a:bodyPr>
          <a:lstStyle/>
          <a:p>
            <a:pPr indent="-419100">
              <a:buSzPts val="3000"/>
            </a:pPr>
            <a:r>
              <a:rPr lang="en-US" sz="3600" dirty="0" smtClean="0"/>
              <a:t>All registered voters automatically receive a </a:t>
            </a:r>
            <a:r>
              <a:rPr lang="en-US" sz="3600" dirty="0"/>
              <a:t>vote by mail </a:t>
            </a:r>
            <a:r>
              <a:rPr lang="en-US" sz="3600" dirty="0" smtClean="0"/>
              <a:t>ballot</a:t>
            </a:r>
          </a:p>
          <a:p>
            <a:pPr indent="-419100">
              <a:buSzPts val="3000"/>
            </a:pPr>
            <a:r>
              <a:rPr lang="en-US" sz="3600" dirty="0" smtClean="0"/>
              <a:t>Return your ballot by mail</a:t>
            </a:r>
            <a:endParaRPr lang="en-US" sz="3600" dirty="0"/>
          </a:p>
          <a:p>
            <a:pPr marL="457200" marR="0" lvl="0" indent="-419100" algn="l" rtl="0">
              <a:lnSpc>
                <a:spcPct val="100000"/>
              </a:lnSpc>
              <a:spcBef>
                <a:spcPts val="280"/>
              </a:spcBef>
              <a:spcAft>
                <a:spcPts val="0"/>
              </a:spcAft>
              <a:buClr>
                <a:schemeClr val="accent1"/>
              </a:buClr>
              <a:buSzPts val="3000"/>
              <a:buFont typeface="Arial"/>
              <a:buChar char="•"/>
            </a:pPr>
            <a:endParaRPr sz="3600" b="0" i="0" u="none" strike="noStrike" cap="none" dirty="0">
              <a:solidFill>
                <a:schemeClr val="dk1"/>
              </a:solidFill>
              <a:sym typeface="Arial"/>
            </a:endParaRPr>
          </a:p>
        </p:txBody>
      </p:sp>
      <p:sp>
        <p:nvSpPr>
          <p:cNvPr id="6" name="Shape 287"/>
          <p:cNvSpPr txBox="1">
            <a:spLocks noGrp="1"/>
          </p:cNvSpPr>
          <p:nvPr>
            <p:ph type="title"/>
          </p:nvPr>
        </p:nvSpPr>
        <p:spPr>
          <a:xfrm>
            <a:off x="441959" y="184573"/>
            <a:ext cx="8203277" cy="965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400"/>
              <a:buFont typeface="Arial"/>
              <a:buNone/>
            </a:pPr>
            <a:r>
              <a:rPr lang="en" sz="4800" b="1" i="0" u="none" strike="noStrike" cap="none" dirty="0" smtClean="0">
                <a:solidFill>
                  <a:schemeClr val="lt1"/>
                </a:solidFill>
                <a:latin typeface="Arial"/>
                <a:ea typeface="Arial"/>
                <a:cs typeface="Arial"/>
                <a:sym typeface="Arial"/>
              </a:rPr>
              <a:t>1. Vote By Mail</a:t>
            </a:r>
            <a:endParaRPr sz="48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7950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608239" y="205638"/>
            <a:ext cx="7538400" cy="965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100"/>
              <a:buFont typeface="Arial"/>
              <a:buNone/>
            </a:pPr>
            <a:r>
              <a:rPr lang="en" sz="4800" b="1" i="0" u="none" strike="noStrike" cap="none" dirty="0" smtClean="0">
                <a:solidFill>
                  <a:schemeClr val="lt1"/>
                </a:solidFill>
                <a:latin typeface="Arial"/>
                <a:ea typeface="Arial"/>
                <a:cs typeface="Arial"/>
                <a:sym typeface="Arial"/>
              </a:rPr>
              <a:t>2. </a:t>
            </a:r>
            <a:r>
              <a:rPr lang="en" sz="4800" b="1" dirty="0" smtClean="0"/>
              <a:t>Return Via Drop Box</a:t>
            </a:r>
            <a:endParaRPr sz="4800" b="1" i="0" u="none" strike="noStrike" cap="none" dirty="0">
              <a:solidFill>
                <a:schemeClr val="lt1"/>
              </a:solidFill>
              <a:latin typeface="Arial"/>
              <a:ea typeface="Arial"/>
              <a:cs typeface="Arial"/>
              <a:sym typeface="Arial"/>
            </a:endParaRPr>
          </a:p>
        </p:txBody>
      </p:sp>
      <p:sp>
        <p:nvSpPr>
          <p:cNvPr id="295" name="Shape 295"/>
          <p:cNvSpPr txBox="1">
            <a:spLocks noGrp="1"/>
          </p:cNvSpPr>
          <p:nvPr>
            <p:ph type="body" idx="1"/>
          </p:nvPr>
        </p:nvSpPr>
        <p:spPr>
          <a:xfrm>
            <a:off x="4718237" y="1923173"/>
            <a:ext cx="4061429" cy="5085348"/>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280"/>
              </a:spcBef>
              <a:spcAft>
                <a:spcPts val="0"/>
              </a:spcAft>
              <a:buClr>
                <a:schemeClr val="accent1"/>
              </a:buClr>
              <a:buSzPts val="3000"/>
              <a:buFont typeface="Arial"/>
              <a:buChar char="•"/>
            </a:pPr>
            <a:r>
              <a:rPr lang="en" sz="3600" b="0" i="0" u="none" strike="noStrike" cap="none" dirty="0" smtClean="0">
                <a:solidFill>
                  <a:schemeClr val="dk1"/>
                </a:solidFill>
                <a:sym typeface="Arial"/>
              </a:rPr>
              <a:t>Place ballot in secure drop box</a:t>
            </a:r>
          </a:p>
          <a:p>
            <a:pPr marL="457200" marR="0" lvl="0" indent="-419100" algn="l" rtl="0">
              <a:lnSpc>
                <a:spcPct val="100000"/>
              </a:lnSpc>
              <a:spcBef>
                <a:spcPts val="280"/>
              </a:spcBef>
              <a:spcAft>
                <a:spcPts val="0"/>
              </a:spcAft>
              <a:buClr>
                <a:schemeClr val="accent1"/>
              </a:buClr>
              <a:buSzPts val="3000"/>
              <a:buFont typeface="Arial"/>
              <a:buChar char="•"/>
            </a:pPr>
            <a:r>
              <a:rPr lang="en" sz="3600" b="0" i="0" u="none" strike="noStrike" cap="none" dirty="0" smtClean="0">
                <a:solidFill>
                  <a:schemeClr val="dk1"/>
                </a:solidFill>
                <a:sym typeface="Arial"/>
              </a:rPr>
              <a:t>No </a:t>
            </a:r>
            <a:r>
              <a:rPr lang="en" sz="3600" b="0" i="0" u="none" strike="noStrike" cap="none" dirty="0">
                <a:solidFill>
                  <a:schemeClr val="dk1"/>
                </a:solidFill>
                <a:sym typeface="Arial"/>
              </a:rPr>
              <a:t>postage </a:t>
            </a:r>
            <a:r>
              <a:rPr lang="en-US" sz="3600" b="0" i="0" u="none" strike="noStrike" cap="none" dirty="0" smtClean="0">
                <a:solidFill>
                  <a:schemeClr val="dk1"/>
                </a:solidFill>
                <a:sym typeface="Arial"/>
              </a:rPr>
              <a:t>needed</a:t>
            </a:r>
            <a:endParaRPr sz="3600" b="0" i="0" u="none" strike="noStrike" cap="none" dirty="0">
              <a:solidFill>
                <a:schemeClr val="dk1"/>
              </a:solidFill>
              <a:sym typeface="Arial"/>
            </a:endParaRPr>
          </a:p>
          <a:p>
            <a:pPr marL="457200" marR="0" lvl="0" indent="-419100" algn="l" rtl="0">
              <a:lnSpc>
                <a:spcPct val="100000"/>
              </a:lnSpc>
              <a:spcBef>
                <a:spcPts val="280"/>
              </a:spcBef>
              <a:spcAft>
                <a:spcPts val="0"/>
              </a:spcAft>
              <a:buClr>
                <a:schemeClr val="accent1"/>
              </a:buClr>
              <a:buSzPts val="3000"/>
              <a:buFont typeface="Arial"/>
              <a:buChar char="•"/>
            </a:pPr>
            <a:r>
              <a:rPr lang="en" sz="3600" b="0" i="0" u="none" strike="noStrike" cap="none" dirty="0">
                <a:solidFill>
                  <a:schemeClr val="dk1"/>
                </a:solidFill>
                <a:sym typeface="Arial"/>
              </a:rPr>
              <a:t>Located throughout</a:t>
            </a:r>
            <a:br>
              <a:rPr lang="en" sz="3600" b="0" i="0" u="none" strike="noStrike" cap="none" dirty="0">
                <a:solidFill>
                  <a:schemeClr val="dk1"/>
                </a:solidFill>
                <a:sym typeface="Arial"/>
              </a:rPr>
            </a:br>
            <a:r>
              <a:rPr lang="en" sz="3600" b="0" i="0" u="none" strike="noStrike" cap="none" dirty="0">
                <a:solidFill>
                  <a:schemeClr val="dk1"/>
                </a:solidFill>
                <a:sym typeface="Arial"/>
              </a:rPr>
              <a:t>the </a:t>
            </a:r>
            <a:r>
              <a:rPr lang="en" sz="3600" b="0" i="0" u="none" strike="noStrike" cap="none" dirty="0" smtClean="0">
                <a:solidFill>
                  <a:schemeClr val="dk1"/>
                </a:solidFill>
                <a:sym typeface="Arial"/>
              </a:rPr>
              <a:t>county</a:t>
            </a:r>
            <a:endParaRPr sz="3600" dirty="0"/>
          </a:p>
        </p:txBody>
      </p:sp>
      <p:pic>
        <p:nvPicPr>
          <p:cNvPr id="296" name="Shape 296"/>
          <p:cNvPicPr preferRelativeResize="0"/>
          <p:nvPr/>
        </p:nvPicPr>
        <p:blipFill rotWithShape="1">
          <a:blip r:embed="rId3">
            <a:alphaModFix/>
          </a:blip>
          <a:srcRect/>
          <a:stretch/>
        </p:blipFill>
        <p:spPr>
          <a:xfrm>
            <a:off x="857622" y="1845425"/>
            <a:ext cx="3564750" cy="41224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213901" y="225126"/>
            <a:ext cx="8849152" cy="965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400"/>
              <a:buFont typeface="Arial"/>
              <a:buNone/>
            </a:pPr>
            <a:r>
              <a:rPr lang="en" sz="4800" b="1" i="0" u="none" strike="noStrike" cap="none" dirty="0" smtClean="0">
                <a:solidFill>
                  <a:schemeClr val="lt1"/>
                </a:solidFill>
                <a:latin typeface="Arial"/>
                <a:ea typeface="Arial"/>
                <a:cs typeface="Arial"/>
                <a:sym typeface="Arial"/>
              </a:rPr>
              <a:t>3. Vote at a Vote Center</a:t>
            </a:r>
            <a:endParaRPr sz="4800" b="1" i="0" u="none" strike="noStrike" cap="none" dirty="0">
              <a:solidFill>
                <a:schemeClr val="lt1"/>
              </a:solidFill>
              <a:latin typeface="Arial"/>
              <a:ea typeface="Arial"/>
              <a:cs typeface="Arial"/>
              <a:sym typeface="Arial"/>
            </a:endParaRPr>
          </a:p>
        </p:txBody>
      </p:sp>
      <p:sp>
        <p:nvSpPr>
          <p:cNvPr id="315" name="Shape 315"/>
          <p:cNvSpPr txBox="1">
            <a:spLocks noGrp="1"/>
          </p:cNvSpPr>
          <p:nvPr>
            <p:ph type="body" idx="1"/>
          </p:nvPr>
        </p:nvSpPr>
        <p:spPr>
          <a:xfrm>
            <a:off x="366848" y="1802651"/>
            <a:ext cx="4004441" cy="5003517"/>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p>
            <a:pPr marL="533400" indent="-457200">
              <a:spcBef>
                <a:spcPts val="1200"/>
              </a:spcBef>
              <a:buSzPts val="2400"/>
            </a:pPr>
            <a:r>
              <a:rPr lang="en-US" sz="3600" dirty="0" smtClean="0"/>
              <a:t>Vote in person or drop off your ballot at any vote center</a:t>
            </a:r>
          </a:p>
          <a:p>
            <a:pPr marL="533400" indent="-457200">
              <a:spcBef>
                <a:spcPts val="1200"/>
              </a:spcBef>
              <a:buSzPts val="2400"/>
            </a:pPr>
            <a:r>
              <a:rPr lang="en-US" sz="3600" b="0" i="0" u="none" strike="noStrike" cap="none" dirty="0" smtClean="0">
                <a:solidFill>
                  <a:schemeClr val="dk1"/>
                </a:solidFill>
                <a:sym typeface="Arial"/>
              </a:rPr>
              <a:t>Limited number but offer more services</a:t>
            </a:r>
          </a:p>
          <a:p>
            <a:pPr marL="76200" indent="0">
              <a:spcBef>
                <a:spcPts val="1200"/>
              </a:spcBef>
              <a:buSzPts val="2400"/>
              <a:buNone/>
            </a:pPr>
            <a:endParaRPr lang="en" sz="3600" b="0" i="0" u="none" strike="noStrike" cap="none" dirty="0" smtClean="0">
              <a:solidFill>
                <a:schemeClr val="dk1"/>
              </a:solidFill>
              <a:sym typeface="Arial"/>
            </a:endParaRPr>
          </a:p>
          <a:p>
            <a:pPr marL="228600" marR="0" lvl="0" indent="-152400" algn="l" rtl="0">
              <a:lnSpc>
                <a:spcPct val="100000"/>
              </a:lnSpc>
              <a:spcBef>
                <a:spcPts val="1200"/>
              </a:spcBef>
              <a:spcAft>
                <a:spcPts val="0"/>
              </a:spcAft>
              <a:buClr>
                <a:schemeClr val="accent1"/>
              </a:buClr>
              <a:buSzPts val="3000"/>
              <a:buFont typeface="Arial"/>
              <a:buChar char="•"/>
            </a:pPr>
            <a:endParaRPr lang="en" sz="3600" dirty="0"/>
          </a:p>
          <a:p>
            <a:pPr marL="228600" marR="0" lvl="0" indent="-152400" algn="l" rtl="0">
              <a:lnSpc>
                <a:spcPct val="100000"/>
              </a:lnSpc>
              <a:spcBef>
                <a:spcPts val="1200"/>
              </a:spcBef>
              <a:spcAft>
                <a:spcPts val="0"/>
              </a:spcAft>
              <a:buClr>
                <a:schemeClr val="accent1"/>
              </a:buClr>
              <a:buSzPts val="3000"/>
              <a:buFont typeface="Arial"/>
              <a:buChar char="•"/>
            </a:pPr>
            <a:endParaRPr lang="en" sz="3600" b="0" i="0" u="none" strike="noStrike" cap="none" dirty="0" smtClean="0">
              <a:solidFill>
                <a:schemeClr val="dk1"/>
              </a:solidFill>
              <a:sym typeface="Arial"/>
            </a:endParaRPr>
          </a:p>
          <a:p>
            <a:pPr marL="228600" marR="0" lvl="0" indent="-152400" algn="l" rtl="0">
              <a:lnSpc>
                <a:spcPct val="100000"/>
              </a:lnSpc>
              <a:spcBef>
                <a:spcPts val="1200"/>
              </a:spcBef>
              <a:spcAft>
                <a:spcPts val="0"/>
              </a:spcAft>
              <a:buClr>
                <a:schemeClr val="accent1"/>
              </a:buClr>
              <a:buSzPts val="3000"/>
              <a:buFont typeface="Arial"/>
              <a:buChar char="•"/>
            </a:pPr>
            <a:endParaRPr lang="en" sz="3600" dirty="0"/>
          </a:p>
          <a:p>
            <a:pPr marL="228600" marR="0" lvl="0" indent="-152400" algn="l" rtl="0">
              <a:lnSpc>
                <a:spcPct val="100000"/>
              </a:lnSpc>
              <a:spcBef>
                <a:spcPts val="1200"/>
              </a:spcBef>
              <a:spcAft>
                <a:spcPts val="0"/>
              </a:spcAft>
              <a:buClr>
                <a:schemeClr val="accent1"/>
              </a:buClr>
              <a:buSzPts val="3000"/>
              <a:buFont typeface="Arial"/>
              <a:buChar char="•"/>
            </a:pPr>
            <a:endParaRPr lang="en" sz="3600" b="0" i="0" u="none" strike="noStrike" cap="none" dirty="0" smtClean="0">
              <a:solidFill>
                <a:schemeClr val="dk1"/>
              </a:solidFill>
              <a:sym typeface="Arial"/>
            </a:endParaRPr>
          </a:p>
          <a:p>
            <a:pPr marL="228600" marR="0" lvl="0" indent="-152400" algn="l" rtl="0">
              <a:lnSpc>
                <a:spcPct val="100000"/>
              </a:lnSpc>
              <a:spcBef>
                <a:spcPts val="1200"/>
              </a:spcBef>
              <a:spcAft>
                <a:spcPts val="0"/>
              </a:spcAft>
              <a:buClr>
                <a:schemeClr val="accent1"/>
              </a:buClr>
              <a:buSzPts val="3000"/>
              <a:buFont typeface="Arial"/>
              <a:buChar char="•"/>
            </a:pPr>
            <a:endParaRPr sz="3600" b="0" i="0" u="none" strike="noStrike" cap="none" dirty="0">
              <a:solidFill>
                <a:schemeClr val="dk1"/>
              </a:solidFill>
              <a:sym typeface="Arial"/>
            </a:endParaRPr>
          </a:p>
        </p:txBody>
      </p:sp>
      <p:pic>
        <p:nvPicPr>
          <p:cNvPr id="2050" name="Picture 2" descr="Image result for vote center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553" y="2317608"/>
            <a:ext cx="3980230" cy="30398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4" name="TextBox 3"/>
          <p:cNvSpPr txBox="1"/>
          <p:nvPr/>
        </p:nvSpPr>
        <p:spPr>
          <a:xfrm>
            <a:off x="466597" y="6090241"/>
            <a:ext cx="3603164" cy="767759"/>
          </a:xfrm>
          <a:prstGeom prst="rect">
            <a:avLst/>
          </a:prstGeom>
          <a:solidFill>
            <a:schemeClr val="bg1"/>
          </a:solidFill>
        </p:spPr>
        <p:txBody>
          <a:bodyPr wrap="square" rtlCol="0">
            <a:spAutoFit/>
          </a:bodyPr>
          <a:lstStyle/>
          <a:p>
            <a:endParaRPr lang="en-US" dirty="0"/>
          </a:p>
        </p:txBody>
      </p:sp>
      <p:pic>
        <p:nvPicPr>
          <p:cNvPr id="3074" name="Picture 2" descr="Image result for vote center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t="8619"/>
          <a:stretch/>
        </p:blipFill>
        <p:spPr bwMode="auto">
          <a:xfrm>
            <a:off x="1088725" y="2202520"/>
            <a:ext cx="6947107" cy="4684341"/>
          </a:xfrm>
          <a:prstGeom prst="rect">
            <a:avLst/>
          </a:prstGeom>
          <a:noFill/>
          <a:extLst>
            <a:ext uri="{909E8E84-426E-40dd-AFC4-6F175D3DCCD1}">
              <a14:hiddenFill xmlns:a14="http://schemas.microsoft.com/office/drawing/2010/main" xmlns="">
                <a:solidFill>
                  <a:srgbClr val="FFFFFF"/>
                </a:solidFill>
              </a14:hiddenFill>
            </a:ext>
          </a:extLst>
        </p:spPr>
      </p:pic>
      <p:sp>
        <p:nvSpPr>
          <p:cNvPr id="314" name="Shape 314"/>
          <p:cNvSpPr txBox="1">
            <a:spLocks noGrp="1"/>
          </p:cNvSpPr>
          <p:nvPr>
            <p:ph type="title"/>
          </p:nvPr>
        </p:nvSpPr>
        <p:spPr>
          <a:xfrm>
            <a:off x="244930" y="139588"/>
            <a:ext cx="9350765" cy="965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400"/>
              <a:buFont typeface="Arial"/>
              <a:buNone/>
            </a:pPr>
            <a:r>
              <a:rPr lang="en" sz="4000" b="1" dirty="0" smtClean="0"/>
              <a:t>Vote Center Features</a:t>
            </a:r>
            <a:endParaRPr sz="4000" b="1" i="0" u="none" strike="noStrike" cap="none" dirty="0">
              <a:solidFill>
                <a:schemeClr val="lt1"/>
              </a:solidFill>
              <a:latin typeface="Arial"/>
              <a:ea typeface="Arial"/>
              <a:cs typeface="Arial"/>
              <a:sym typeface="Arial"/>
            </a:endParaRPr>
          </a:p>
        </p:txBody>
      </p:sp>
      <p:sp>
        <p:nvSpPr>
          <p:cNvPr id="3" name="TextBox 2"/>
          <p:cNvSpPr txBox="1"/>
          <p:nvPr/>
        </p:nvSpPr>
        <p:spPr>
          <a:xfrm>
            <a:off x="440674" y="1443139"/>
            <a:ext cx="8295053" cy="646331"/>
          </a:xfrm>
          <a:prstGeom prst="rect">
            <a:avLst/>
          </a:prstGeom>
          <a:noFill/>
        </p:spPr>
        <p:txBody>
          <a:bodyPr wrap="square" rtlCol="0">
            <a:spAutoFit/>
          </a:bodyPr>
          <a:lstStyle/>
          <a:p>
            <a:pPr algn="ctr"/>
            <a:r>
              <a:rPr lang="en-US" sz="3600" dirty="0" smtClean="0"/>
              <a:t>Early voting and location flexibility</a:t>
            </a:r>
            <a:endParaRPr lang="en-US" sz="3600" dirty="0"/>
          </a:p>
        </p:txBody>
      </p:sp>
    </p:spTree>
    <p:extLst>
      <p:ext uri="{BB962C8B-B14F-4D97-AF65-F5344CB8AC3E}">
        <p14:creationId xmlns:p14="http://schemas.microsoft.com/office/powerpoint/2010/main" val="3975536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5" name="TextBox 4"/>
          <p:cNvSpPr txBox="1"/>
          <p:nvPr/>
        </p:nvSpPr>
        <p:spPr>
          <a:xfrm>
            <a:off x="466597" y="6090241"/>
            <a:ext cx="3603164" cy="767759"/>
          </a:xfrm>
          <a:prstGeom prst="rect">
            <a:avLst/>
          </a:prstGeom>
          <a:solidFill>
            <a:schemeClr val="bg1"/>
          </a:solidFill>
        </p:spPr>
        <p:txBody>
          <a:bodyPr wrap="square" rtlCol="0">
            <a:spAutoFit/>
          </a:bodyPr>
          <a:lstStyle/>
          <a:p>
            <a:endParaRPr lang="en-US" dirty="0"/>
          </a:p>
        </p:txBody>
      </p:sp>
      <p:sp>
        <p:nvSpPr>
          <p:cNvPr id="321" name="Shape 321"/>
          <p:cNvSpPr txBox="1">
            <a:spLocks noGrp="1"/>
          </p:cNvSpPr>
          <p:nvPr>
            <p:ph type="title"/>
          </p:nvPr>
        </p:nvSpPr>
        <p:spPr>
          <a:xfrm>
            <a:off x="307039" y="160189"/>
            <a:ext cx="8644455" cy="965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400"/>
              <a:buFont typeface="Arial"/>
              <a:buNone/>
            </a:pPr>
            <a:r>
              <a:rPr lang="en" sz="3800" b="1" i="0" u="none" strike="noStrike" cap="none" dirty="0" smtClean="0">
                <a:solidFill>
                  <a:schemeClr val="lt1"/>
                </a:solidFill>
                <a:latin typeface="Arial"/>
                <a:ea typeface="Arial"/>
                <a:cs typeface="Arial"/>
                <a:sym typeface="Arial"/>
              </a:rPr>
              <a:t>Services at Vote </a:t>
            </a:r>
            <a:r>
              <a:rPr lang="en" sz="3800" b="1" i="0" u="none" strike="noStrike" cap="none" dirty="0">
                <a:solidFill>
                  <a:schemeClr val="lt1"/>
                </a:solidFill>
                <a:latin typeface="Arial"/>
                <a:ea typeface="Arial"/>
                <a:cs typeface="Arial"/>
                <a:sym typeface="Arial"/>
              </a:rPr>
              <a:t>Centers</a:t>
            </a:r>
            <a:endParaRPr sz="3800" b="1" i="0" u="none" strike="noStrike" cap="none" dirty="0">
              <a:solidFill>
                <a:schemeClr val="lt1"/>
              </a:solidFill>
              <a:latin typeface="Arial"/>
              <a:ea typeface="Arial"/>
              <a:cs typeface="Arial"/>
              <a:sym typeface="Arial"/>
            </a:endParaRPr>
          </a:p>
        </p:txBody>
      </p:sp>
      <p:sp>
        <p:nvSpPr>
          <p:cNvPr id="322" name="Shape 322"/>
          <p:cNvSpPr txBox="1">
            <a:spLocks noGrp="1"/>
          </p:cNvSpPr>
          <p:nvPr>
            <p:ph type="body" idx="1"/>
          </p:nvPr>
        </p:nvSpPr>
        <p:spPr>
          <a:xfrm>
            <a:off x="843669" y="1585442"/>
            <a:ext cx="7481690" cy="2834550"/>
          </a:xfrm>
          <a:prstGeom prst="rect">
            <a:avLst/>
          </a:prstGeom>
          <a:noFill/>
          <a:ln>
            <a:noFill/>
          </a:ln>
        </p:spPr>
        <p:txBody>
          <a:bodyPr spcFirstLastPara="1" wrap="square" lIns="91425" tIns="91425" rIns="91425" bIns="91425" anchor="t" anchorCtr="0">
            <a:noAutofit/>
          </a:bodyPr>
          <a:lstStyle/>
          <a:p>
            <a:pPr marL="280988" marR="0" lvl="0" indent="-242888" algn="l" rtl="0">
              <a:lnSpc>
                <a:spcPct val="100000"/>
              </a:lnSpc>
              <a:spcBef>
                <a:spcPts val="600"/>
              </a:spcBef>
              <a:spcAft>
                <a:spcPts val="0"/>
              </a:spcAft>
              <a:buClr>
                <a:schemeClr val="accent1"/>
              </a:buClr>
              <a:buSzPts val="3000"/>
              <a:buFont typeface="Arial"/>
              <a:buChar char="•"/>
            </a:pPr>
            <a:r>
              <a:rPr lang="en" sz="3600" b="0" i="0" u="none" strike="noStrike" cap="none" dirty="0">
                <a:solidFill>
                  <a:schemeClr val="dk1"/>
                </a:solidFill>
                <a:sym typeface="Arial"/>
              </a:rPr>
              <a:t>Same-day voter registration </a:t>
            </a:r>
            <a:r>
              <a:rPr lang="en" sz="3600" b="0" i="0" u="none" strike="noStrike" cap="none" dirty="0" smtClean="0">
                <a:solidFill>
                  <a:schemeClr val="dk1"/>
                </a:solidFill>
                <a:sym typeface="Arial"/>
              </a:rPr>
              <a:t>(CVR)</a:t>
            </a:r>
            <a:endParaRPr lang="en-US" sz="3600" b="0" i="0" u="none" strike="noStrike" cap="none" dirty="0" smtClean="0">
              <a:solidFill>
                <a:schemeClr val="dk1"/>
              </a:solidFill>
              <a:sym typeface="Arial"/>
            </a:endParaRPr>
          </a:p>
          <a:p>
            <a:pPr marL="280988" marR="0" lvl="0" indent="-242888" algn="l" rtl="0">
              <a:lnSpc>
                <a:spcPct val="100000"/>
              </a:lnSpc>
              <a:spcBef>
                <a:spcPts val="600"/>
              </a:spcBef>
              <a:spcAft>
                <a:spcPts val="0"/>
              </a:spcAft>
              <a:buClr>
                <a:schemeClr val="accent1"/>
              </a:buClr>
              <a:buSzPts val="3000"/>
              <a:buFont typeface="Arial"/>
              <a:buChar char="•"/>
            </a:pPr>
            <a:r>
              <a:rPr lang="en-US" sz="3600" dirty="0" smtClean="0"/>
              <a:t>Translated voting materials</a:t>
            </a:r>
            <a:endParaRPr sz="3600" b="0" i="0" u="none" strike="noStrike" cap="none" dirty="0">
              <a:solidFill>
                <a:schemeClr val="dk1"/>
              </a:solidFill>
              <a:sym typeface="Arial"/>
            </a:endParaRPr>
          </a:p>
          <a:p>
            <a:pPr marL="280988" marR="0" lvl="0" indent="-242888" algn="l" rtl="0">
              <a:lnSpc>
                <a:spcPct val="100000"/>
              </a:lnSpc>
              <a:spcBef>
                <a:spcPts val="1200"/>
              </a:spcBef>
              <a:spcAft>
                <a:spcPts val="0"/>
              </a:spcAft>
              <a:buClr>
                <a:schemeClr val="accent1"/>
              </a:buClr>
              <a:buSzPts val="3000"/>
              <a:buFont typeface="Arial"/>
              <a:buChar char="•"/>
            </a:pPr>
            <a:r>
              <a:rPr lang="en" sz="3600" b="0" i="0" u="none" strike="noStrike" cap="none" dirty="0" smtClean="0">
                <a:solidFill>
                  <a:schemeClr val="dk1"/>
                </a:solidFill>
                <a:sym typeface="Arial"/>
              </a:rPr>
              <a:t>At least </a:t>
            </a:r>
            <a:r>
              <a:rPr lang="en" sz="3600" dirty="0" smtClean="0"/>
              <a:t>3</a:t>
            </a:r>
            <a:r>
              <a:rPr lang="en" sz="3600" b="0" i="0" u="none" strike="noStrike" cap="none" dirty="0" smtClean="0">
                <a:solidFill>
                  <a:schemeClr val="dk1"/>
                </a:solidFill>
                <a:sym typeface="Arial"/>
              </a:rPr>
              <a:t> </a:t>
            </a:r>
            <a:r>
              <a:rPr lang="en" sz="3600" b="0" i="0" u="none" strike="noStrike" cap="none" dirty="0">
                <a:solidFill>
                  <a:schemeClr val="dk1"/>
                </a:solidFill>
                <a:sym typeface="Arial"/>
              </a:rPr>
              <a:t>accessible voting </a:t>
            </a:r>
            <a:r>
              <a:rPr lang="en" sz="3600" b="0" i="0" u="none" strike="noStrike" cap="none" dirty="0" smtClean="0">
                <a:solidFill>
                  <a:schemeClr val="dk1"/>
                </a:solidFill>
                <a:sym typeface="Arial"/>
              </a:rPr>
              <a:t>machines</a:t>
            </a:r>
            <a:endParaRPr sz="3600" b="0" i="0" u="none" strike="noStrike" cap="none" dirty="0">
              <a:solidFill>
                <a:schemeClr val="dk1"/>
              </a:solidFill>
              <a:sym typeface="Arial"/>
            </a:endParaRPr>
          </a:p>
        </p:txBody>
      </p:sp>
      <p:pic>
        <p:nvPicPr>
          <p:cNvPr id="4" name="Shape 106"/>
          <p:cNvPicPr preferRelativeResize="0"/>
          <p:nvPr/>
        </p:nvPicPr>
        <p:blipFill rotWithShape="1">
          <a:blip r:embed="rId3">
            <a:alphaModFix/>
          </a:blip>
          <a:srcRect/>
          <a:stretch/>
        </p:blipFill>
        <p:spPr>
          <a:xfrm>
            <a:off x="997364" y="4302044"/>
            <a:ext cx="7038470" cy="2555956"/>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AAJ Brand Transition Orientation v01 DRAFT">
  <a:themeElements>
    <a:clrScheme name="AAAJ">
      <a:dk1>
        <a:srgbClr val="000000"/>
      </a:dk1>
      <a:lt1>
        <a:srgbClr val="FFFFFF"/>
      </a:lt1>
      <a:dk2>
        <a:srgbClr val="777876"/>
      </a:dk2>
      <a:lt2>
        <a:srgbClr val="C5D1D7"/>
      </a:lt2>
      <a:accent1>
        <a:srgbClr val="EE6A29"/>
      </a:accent1>
      <a:accent2>
        <a:srgbClr val="FF992D"/>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1054</Words>
  <Application>Microsoft Office PowerPoint</Application>
  <PresentationFormat>On-screen Show (4:3)</PresentationFormat>
  <Paragraphs>88</Paragraphs>
  <Slides>14</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AAAJ Brand Transition Orientation v01 DRAFT</vt:lpstr>
      <vt:lpstr>The Voter’s Choice Act </vt:lpstr>
      <vt:lpstr>Which counties are adopting the VCA?</vt:lpstr>
      <vt:lpstr>How is voting changing in my county?</vt:lpstr>
      <vt:lpstr>Three Ways to Vote Under the VCA</vt:lpstr>
      <vt:lpstr>1. Vote By Mail</vt:lpstr>
      <vt:lpstr>2. Return Via Drop Box</vt:lpstr>
      <vt:lpstr>3. Vote at a Vote Center</vt:lpstr>
      <vt:lpstr>Vote Center Features</vt:lpstr>
      <vt:lpstr>Services at Vote Centers</vt:lpstr>
      <vt:lpstr>Why The VCA?</vt:lpstr>
      <vt:lpstr>How to Get Involved</vt:lpstr>
      <vt:lpstr>Host Events and Spread the Word</vt:lpstr>
      <vt:lpstr>Join the LAAC or VAAC</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 2018</dc:title>
  <dc:creator>Nicole Kelly Wong</dc:creator>
  <cp:lastModifiedBy>Nicole Kelly Wong</cp:lastModifiedBy>
  <cp:revision>226</cp:revision>
  <cp:lastPrinted>2019-05-29T00:58:59Z</cp:lastPrinted>
  <dcterms:modified xsi:type="dcterms:W3CDTF">2020-02-03T20:26:06Z</dcterms:modified>
</cp:coreProperties>
</file>