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035">
          <p15:clr>
            <a:srgbClr val="000000"/>
          </p15:clr>
        </p15:guide>
        <p15:guide id="2" orient="horz" pos="691">
          <p15:clr>
            <a:srgbClr val="000000"/>
          </p15:clr>
        </p15:guide>
        <p15:guide id="3" orient="horz" pos="1880">
          <p15:clr>
            <a:srgbClr val="000000"/>
          </p15:clr>
        </p15:guide>
        <p15:guide id="4" pos="5475">
          <p15:clr>
            <a:srgbClr val="000000"/>
          </p15:clr>
        </p15:guide>
        <p15:guide id="5" pos="78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035" orient="horz"/>
        <p:guide pos="691" orient="horz"/>
        <p:guide pos="1880" orient="horz"/>
        <p:guide pos="5475"/>
        <p:guide pos="78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b01ac9240_0_135: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9b01ac9240_0_135: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Clr>
                <a:srgbClr val="000000"/>
              </a:buClr>
              <a:buSzPts val="1100"/>
              <a:buFont typeface="Arial"/>
              <a:buNone/>
            </a:pPr>
            <a:r>
              <a:rPr lang="en-US">
                <a:solidFill>
                  <a:srgbClr val="000000"/>
                </a:solidFill>
                <a:latin typeface="Arial"/>
                <a:ea typeface="Arial"/>
                <a:cs typeface="Arial"/>
                <a:sym typeface="Arial"/>
              </a:rPr>
              <a:t>Your ID information </a:t>
            </a:r>
            <a:r>
              <a:rPr b="0" lang="en-US" sz="1200">
                <a:solidFill>
                  <a:srgbClr val="000000"/>
                </a:solidFill>
                <a:latin typeface="Arial"/>
                <a:ea typeface="Arial"/>
                <a:cs typeface="Arial"/>
                <a:sym typeface="Arial"/>
              </a:rPr>
              <a:t>is confidential and will only be used for election purposes</a:t>
            </a:r>
            <a:r>
              <a:rPr lang="en-US">
                <a:solidFill>
                  <a:srgbClr val="000000"/>
                </a:solidFill>
                <a:latin typeface="Arial"/>
                <a:ea typeface="Arial"/>
                <a:cs typeface="Arial"/>
                <a:sym typeface="Arial"/>
              </a:rPr>
              <a:t>. It </a:t>
            </a:r>
            <a:r>
              <a:rPr b="0" lang="en-US" sz="1200">
                <a:solidFill>
                  <a:srgbClr val="000000"/>
                </a:solidFill>
                <a:latin typeface="Arial"/>
                <a:ea typeface="Arial"/>
                <a:cs typeface="Arial"/>
                <a:sym typeface="Arial"/>
              </a:rPr>
              <a:t>will not be printed on any public report</a:t>
            </a:r>
            <a:r>
              <a:rPr lang="en-US">
                <a:solidFill>
                  <a:srgbClr val="000000"/>
                </a:solidFill>
                <a:latin typeface="Arial"/>
                <a:ea typeface="Arial"/>
                <a:cs typeface="Arial"/>
                <a:sym typeface="Arial"/>
              </a:rPr>
              <a:t>s</a:t>
            </a:r>
            <a:r>
              <a:rPr b="0" lang="en-US" sz="1200">
                <a:solidFill>
                  <a:srgbClr val="000000"/>
                </a:solidFill>
                <a:latin typeface="Arial"/>
                <a:ea typeface="Arial"/>
                <a:cs typeface="Arial"/>
                <a:sym typeface="Arial"/>
              </a:rPr>
              <a:t>.</a:t>
            </a:r>
            <a:endParaRPr b="0" sz="12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a:solidFill>
                  <a:srgbClr val="000000"/>
                </a:solidFill>
                <a:latin typeface="Arial"/>
                <a:ea typeface="Arial"/>
                <a:cs typeface="Arial"/>
                <a:sym typeface="Arial"/>
              </a:rPr>
              <a:t>If you do not have CA ID, CA driver’s license, or SSN, you can still register to vote. If you are registering online and do not have this information, you will need to print your registration, sign it, and mail it into the elections office. The state will assign you a unique identification number and confirm your ID the first time you vote. </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US">
                <a:solidFill>
                  <a:srgbClr val="000000"/>
                </a:solidFill>
                <a:latin typeface="Arial"/>
                <a:ea typeface="Arial"/>
                <a:cs typeface="Arial"/>
                <a:sym typeface="Arial"/>
              </a:rPr>
              <a:t>If the first time you vote is by mail and you did not provide ID information when registering, you should check with you county elections office to confirm your ID. Many types of documents can be used for ID confirmation, such as: a copy of a recent utility bill, the sample ballot booklet you received from your county elections office, a recent vehicle registration at your current address, or another document sent to you by a government agency that includes your current address. You can also provide your passport, driver license, official state identification card, employee id card, or student identification card showing your name and photograph.</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40" name="Google Shape;140;g9b01ac9240_0_135: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b01ac9240_0_93: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9b01ac9240_0_93: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rPr lang="en-US"/>
              <a:t>The voter registration portal is available in 10 languages (including English). </a:t>
            </a:r>
            <a:endParaRPr/>
          </a:p>
          <a:p>
            <a:pPr indent="0" lvl="0" marL="0" marR="0" rtl="0" algn="l">
              <a:lnSpc>
                <a:spcPct val="100000"/>
              </a:lnSpc>
              <a:spcBef>
                <a:spcPts val="0"/>
              </a:spcBef>
              <a:spcAft>
                <a:spcPts val="0"/>
              </a:spcAft>
              <a:buSzPts val="1100"/>
              <a:buNone/>
            </a:pPr>
            <a:r>
              <a:rPr lang="en-US"/>
              <a:t>Some counties also have translated reference materials--more than 25 languages are covered. </a:t>
            </a:r>
            <a:r>
              <a:rPr b="0" i="0" lang="en-US" sz="1200" u="none" cap="none" strike="noStrike">
                <a:solidFill>
                  <a:schemeClr val="dk1"/>
                </a:solidFill>
                <a:latin typeface="Calibri"/>
                <a:ea typeface="Calibri"/>
                <a:cs typeface="Calibri"/>
                <a:sym typeface="Calibri"/>
              </a:rPr>
              <a:t>Call your county elections office to find out what other languages you might be eligible to receive limited coverage in in your area. Advise voters to indicate their language preference on their voter registration if they would like to receive translated election materials.</a:t>
            </a:r>
            <a:endParaRPr b="0" i="0" sz="1200" u="none" cap="none" strike="noStrike">
              <a:solidFill>
                <a:schemeClr val="dk1"/>
              </a:solidFill>
              <a:latin typeface="Calibri"/>
              <a:ea typeface="Calibri"/>
              <a:cs typeface="Calibri"/>
              <a:sym typeface="Calibri"/>
            </a:endParaRPr>
          </a:p>
        </p:txBody>
      </p:sp>
      <p:sp>
        <p:nvSpPr>
          <p:cNvPr id="151" name="Google Shape;151;g9b01ac9240_0_93: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b01ac9240_0_107: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9b01ac9240_0_107: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rtl="0" algn="l">
              <a:lnSpc>
                <a:spcPct val="100000"/>
              </a:lnSpc>
              <a:spcBef>
                <a:spcPts val="0"/>
              </a:spcBef>
              <a:spcAft>
                <a:spcPts val="0"/>
              </a:spcAft>
              <a:buClr>
                <a:schemeClr val="dk1"/>
              </a:buClr>
              <a:buSzPts val="1100"/>
              <a:buFont typeface="Arial"/>
              <a:buNone/>
            </a:pPr>
            <a:r>
              <a:rPr lang="en-US"/>
              <a:t>P.O. Box and businesses addresses are valid as mailing but not home addresses</a:t>
            </a:r>
            <a:endParaRPr/>
          </a:p>
          <a:p>
            <a:pPr indent="0" lvl="0" marL="0" rtl="0" algn="l">
              <a:lnSpc>
                <a:spcPct val="100000"/>
              </a:lnSpc>
              <a:spcBef>
                <a:spcPts val="0"/>
              </a:spcBef>
              <a:spcAft>
                <a:spcPts val="0"/>
              </a:spcAft>
              <a:buClr>
                <a:schemeClr val="dk1"/>
              </a:buClr>
              <a:buSzPts val="1100"/>
              <a:buFont typeface="Arial"/>
              <a:buNone/>
            </a:pPr>
            <a:r>
              <a:rPr lang="en-US"/>
              <a:t>The voter only needs to provide mailing address if it is different than their home address</a:t>
            </a:r>
            <a:endParaRPr/>
          </a:p>
          <a:p>
            <a:pPr indent="0" lvl="0" marL="0" rtl="0" algn="l">
              <a:lnSpc>
                <a:spcPct val="100000"/>
              </a:lnSpc>
              <a:spcBef>
                <a:spcPts val="0"/>
              </a:spcBef>
              <a:spcAft>
                <a:spcPts val="0"/>
              </a:spcAft>
              <a:buNone/>
            </a:pPr>
            <a:r>
              <a:rPr lang="en-US"/>
              <a:t>Don’t forget: Apartment number and county in 5-6</a:t>
            </a:r>
            <a:endParaRPr/>
          </a:p>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58" name="Google Shape;158;g9b01ac9240_0_107: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b01ac9240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9b01ac9240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Homeless folks: t</a:t>
            </a:r>
            <a:r>
              <a:rPr lang="en-US" sz="1100"/>
              <a:t>hey must still enter a mailing address where they can receive election materials</a:t>
            </a:r>
            <a:endParaRPr/>
          </a:p>
          <a:p>
            <a:pPr indent="-298450" lvl="0" marL="457200" marR="0" rtl="0" algn="l">
              <a:lnSpc>
                <a:spcPct val="100000"/>
              </a:lnSpc>
              <a:spcBef>
                <a:spcPts val="0"/>
              </a:spcBef>
              <a:spcAft>
                <a:spcPts val="0"/>
              </a:spcAft>
              <a:buClr>
                <a:srgbClr val="000000"/>
              </a:buClr>
              <a:buSzPts val="1100"/>
              <a:buFont typeface="Arial"/>
              <a:buChar char="●"/>
            </a:pPr>
            <a:r>
              <a:rPr lang="en-US" sz="1100"/>
              <a:t>College students: If they want to register at their non-school address, tell them to use this as their home address, include a mailing (campus) address, and register as an absentee voter</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b01ac9240_0_152: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9b01ac9240_0_152: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01600" lvl="0" marL="171450" marR="0" rtl="0" algn="l">
              <a:lnSpc>
                <a:spcPct val="100000"/>
              </a:lnSpc>
              <a:spcBef>
                <a:spcPts val="0"/>
              </a:spcBef>
              <a:spcAft>
                <a:spcPts val="0"/>
              </a:spcAft>
              <a:buSzPts val="1100"/>
              <a:buNone/>
            </a:pPr>
            <a:r>
              <a:rPr b="0" i="0" lang="en-US" sz="1200" u="none" cap="none" strike="noStrike">
                <a:solidFill>
                  <a:schemeClr val="dk1"/>
                </a:solidFill>
                <a:latin typeface="Calibri"/>
                <a:ea typeface="Calibri"/>
                <a:cs typeface="Calibri"/>
                <a:sym typeface="Calibri"/>
              </a:rPr>
              <a:t>Failing to indicate a political party preference means someone cannot vote for their preferred presidential candidate during the primary without either requesting a ballot with presidential candidates (American Independent, Democratic, and Libertarian Party) or re-registering (Green, Peace and Freedom, Republican Party). You can, however, still vote for candidates for state/congressional office during primaries.</a:t>
            </a:r>
            <a:endParaRPr/>
          </a:p>
          <a:p>
            <a:pPr indent="-101600" lvl="0" marL="171450" marR="0" rtl="0" algn="l">
              <a:lnSpc>
                <a:spcPct val="100000"/>
              </a:lnSpc>
              <a:spcBef>
                <a:spcPts val="0"/>
              </a:spcBef>
              <a:spcAft>
                <a:spcPts val="0"/>
              </a:spcAft>
              <a:buClr>
                <a:srgbClr val="000000"/>
              </a:buClr>
              <a:buSzPts val="1100"/>
              <a:buFont typeface="Arial"/>
              <a:buNone/>
            </a:pPr>
            <a:r>
              <a:rPr lang="en-US" sz="1200">
                <a:solidFill>
                  <a:srgbClr val="000000"/>
                </a:solidFill>
                <a:latin typeface="Arial"/>
                <a:ea typeface="Arial"/>
                <a:cs typeface="Arial"/>
                <a:sym typeface="Arial"/>
              </a:rPr>
              <a:t>Only mark ONE item – if a mistake is made, you must fill out a new form</a:t>
            </a:r>
            <a:endParaRPr/>
          </a:p>
          <a:p>
            <a:pPr indent="-101600" lvl="0" marL="171450" marR="0" rtl="0" algn="l">
              <a:lnSpc>
                <a:spcPct val="100000"/>
              </a:lnSpc>
              <a:spcBef>
                <a:spcPts val="0"/>
              </a:spcBef>
              <a:spcAft>
                <a:spcPts val="0"/>
              </a:spcAft>
              <a:buClr>
                <a:srgbClr val="000000"/>
              </a:buClr>
              <a:buSzPts val="1100"/>
              <a:buFont typeface="Arial"/>
              <a:buNone/>
            </a:pPr>
            <a:r>
              <a:rPr lang="en-US" sz="1200">
                <a:solidFill>
                  <a:srgbClr val="000000"/>
                </a:solidFill>
                <a:latin typeface="Arial"/>
                <a:ea typeface="Arial"/>
                <a:cs typeface="Arial"/>
                <a:sym typeface="Arial"/>
              </a:rPr>
              <a:t>Provide the voter straight-forward unbiased info</a:t>
            </a:r>
            <a:endParaRPr/>
          </a:p>
          <a:p>
            <a:pPr indent="-101600" lvl="0" marL="171450" marR="0" rtl="0" algn="l">
              <a:lnSpc>
                <a:spcPct val="100000"/>
              </a:lnSpc>
              <a:spcBef>
                <a:spcPts val="0"/>
              </a:spcBef>
              <a:spcAft>
                <a:spcPts val="0"/>
              </a:spcAft>
              <a:buClr>
                <a:srgbClr val="000000"/>
              </a:buClr>
              <a:buSzPts val="1100"/>
              <a:buFont typeface="Arial"/>
              <a:buNone/>
            </a:pPr>
            <a:r>
              <a:t/>
            </a:r>
            <a:endParaRPr sz="1200">
              <a:solidFill>
                <a:srgbClr val="000000"/>
              </a:solidFill>
              <a:latin typeface="Arial"/>
              <a:ea typeface="Arial"/>
              <a:cs typeface="Arial"/>
              <a:sym typeface="Arial"/>
            </a:endParaRPr>
          </a:p>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77" name="Google Shape;177;g9b01ac9240_0_152: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b01ac9240_0_162: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9b01ac9240_0_162: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Clr>
                <a:schemeClr val="dk1"/>
              </a:buClr>
              <a:buSzPts val="1100"/>
              <a:buFont typeface="Arial"/>
              <a:buNone/>
            </a:pPr>
            <a:r>
              <a:rPr lang="en-US"/>
              <a:t>When helping some fill out the voter registration form, you might explain:</a:t>
            </a:r>
            <a:endParaRPr/>
          </a:p>
          <a:p>
            <a:pPr indent="0" lvl="0" marL="0" marR="0" rtl="0" algn="l">
              <a:lnSpc>
                <a:spcPct val="100000"/>
              </a:lnSpc>
              <a:spcBef>
                <a:spcPts val="0"/>
              </a:spcBef>
              <a:spcAft>
                <a:spcPts val="0"/>
              </a:spcAft>
              <a:buClr>
                <a:schemeClr val="dk1"/>
              </a:buClr>
              <a:buSzPts val="1100"/>
              <a:buFont typeface="Arial"/>
              <a:buNone/>
            </a:pPr>
            <a:r>
              <a:rPr lang="en-US"/>
              <a:t>“Do you want to vote at a polling place each election (FYI elections will always be on Tuesdays)? Do you want to have your ballot mailed to you so you can fill it out ahead of time and mail it back?”</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a:p>
        </p:txBody>
      </p:sp>
      <p:sp>
        <p:nvSpPr>
          <p:cNvPr id="188" name="Google Shape;188;g9b01ac9240_0_162: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b01ac9240_0_180: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9b01ac9240_0_180: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en-US" sz="1200" u="none" cap="none" strike="noStrike">
                <a:solidFill>
                  <a:schemeClr val="dk1"/>
                </a:solidFill>
                <a:latin typeface="Calibri"/>
                <a:ea typeface="Calibri"/>
                <a:cs typeface="Calibri"/>
                <a:sym typeface="Calibri"/>
              </a:rPr>
              <a:t>Assister must fill out the blue box above and below the perforation</a:t>
            </a:r>
            <a:endParaRPr/>
          </a:p>
          <a:p>
            <a:pPr indent="-171450" lvl="0" marL="171450" marR="0" rtl="0" algn="l">
              <a:lnSpc>
                <a:spcPct val="100000"/>
              </a:lnSpc>
              <a:spcBef>
                <a:spcPts val="0"/>
              </a:spcBef>
              <a:spcAft>
                <a:spcPts val="0"/>
              </a:spcAft>
              <a:buSzPts val="1100"/>
              <a:buChar char="●"/>
            </a:pPr>
            <a:r>
              <a:rPr lang="en-US" sz="1200">
                <a:solidFill>
                  <a:srgbClr val="000000"/>
                </a:solidFill>
                <a:latin typeface="Arial"/>
                <a:ea typeface="Arial"/>
                <a:cs typeface="Arial"/>
                <a:sym typeface="Arial"/>
              </a:rPr>
              <a:t>Answering questions and checking the form for completion do not qualify as “assistance.”</a:t>
            </a:r>
            <a:endParaRPr/>
          </a:p>
          <a:p>
            <a:pPr indent="-171450" lvl="0" marL="171450" marR="0" rtl="0" algn="l">
              <a:lnSpc>
                <a:spcPct val="100000"/>
              </a:lnSpc>
              <a:spcBef>
                <a:spcPts val="0"/>
              </a:spcBef>
              <a:spcAft>
                <a:spcPts val="0"/>
              </a:spcAft>
              <a:buClr>
                <a:srgbClr val="000000"/>
              </a:buClr>
              <a:buSzPts val="1100"/>
              <a:buFont typeface="Arial"/>
              <a:buChar char="●"/>
            </a:pPr>
            <a:r>
              <a:rPr lang="en-US" sz="1200"/>
              <a:t>If you are not being paid by an organization to register someone to vote but are still returning the completed form for them, just indicate your personal phone number/address</a:t>
            </a:r>
            <a:endParaRPr/>
          </a:p>
          <a:p>
            <a:pPr indent="-101600" lvl="0" marL="17145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97" name="Google Shape;197;g9b01ac9240_0_180: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b01ac9240_0_170: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9b01ac9240_0_170: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298450" lvl="0" marL="457200" rtl="0" algn="l">
              <a:lnSpc>
                <a:spcPct val="100000"/>
              </a:lnSpc>
              <a:spcBef>
                <a:spcPts val="0"/>
              </a:spcBef>
              <a:spcAft>
                <a:spcPts val="0"/>
              </a:spcAft>
              <a:buSzPts val="1100"/>
              <a:buChar char="●"/>
            </a:pPr>
            <a:r>
              <a:rPr lang="en-US" sz="1200"/>
              <a:t>Note: If someone is illiterate or unable to sign due to a disability, they can make a mark instead of a signature</a:t>
            </a:r>
            <a:r>
              <a:rPr lang="en-US"/>
              <a:t>. </a:t>
            </a:r>
            <a:r>
              <a:rPr lang="en-US" sz="1200"/>
              <a:t>As an assister, you would still need to indicate this mark counts as the voter’s signature</a:t>
            </a:r>
            <a:endParaRPr sz="1200"/>
          </a:p>
          <a:p>
            <a:pPr indent="-317500" lvl="0" marL="457200" rtl="0" algn="l">
              <a:lnSpc>
                <a:spcPct val="100000"/>
              </a:lnSpc>
              <a:spcBef>
                <a:spcPts val="0"/>
              </a:spcBef>
              <a:spcAft>
                <a:spcPts val="0"/>
              </a:spcAft>
              <a:buSzPts val="1400"/>
              <a:buChar char="●"/>
            </a:pPr>
            <a:r>
              <a:rPr lang="en-US"/>
              <a:t>Additional Note: Registrant may sign in their primary language, if that is how they sign other legal documents.</a:t>
            </a:r>
            <a:endParaRPr/>
          </a:p>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07" name="Google Shape;207;g9b01ac9240_0_170: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b01ac9240_0_1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9b01ac9240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b01ac9240_0_69: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9b01ac9240_0_69: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01600" lvl="0" marL="171450" marR="0" rtl="0" algn="l">
              <a:lnSpc>
                <a:spcPct val="100000"/>
              </a:lnSpc>
              <a:spcBef>
                <a:spcPts val="0"/>
              </a:spcBef>
              <a:spcAft>
                <a:spcPts val="0"/>
              </a:spcAft>
              <a:buSzPts val="1100"/>
              <a:buNone/>
            </a:pPr>
            <a:r>
              <a:rPr lang="en-US"/>
              <a:t>If you want to distribute 50 or more forms, you will need to fill out a special form that indicates you understand the rules of voter registration drives.</a:t>
            </a:r>
            <a:endParaRPr b="0" i="0" sz="1200" u="none" cap="none" strike="noStrike">
              <a:solidFill>
                <a:schemeClr val="dk1"/>
              </a:solidFill>
              <a:latin typeface="Calibri"/>
              <a:ea typeface="Calibri"/>
              <a:cs typeface="Calibri"/>
              <a:sym typeface="Calibri"/>
            </a:endParaRPr>
          </a:p>
        </p:txBody>
      </p:sp>
      <p:sp>
        <p:nvSpPr>
          <p:cNvPr id="227" name="Google Shape;227;g9b01ac9240_0_69: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b01ac9240_0_48: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9b01ac9240_0_48: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70" name="Google Shape;70;g9b01ac9240_0_48: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b01ac9240_0_272: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9b01ac9240_0_272: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01600" lvl="0" marL="17145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35" name="Google Shape;235;g9b01ac9240_0_272: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b01ac9240_0_76: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9b01ac9240_0_76: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01600" lvl="0" marL="171450" marR="0" rtl="0" algn="l">
              <a:lnSpc>
                <a:spcPct val="100000"/>
              </a:lnSpc>
              <a:spcBef>
                <a:spcPts val="0"/>
              </a:spcBef>
              <a:spcAft>
                <a:spcPts val="0"/>
              </a:spcAft>
              <a:buSzPts val="1100"/>
              <a:buNone/>
            </a:pPr>
            <a:r>
              <a:rPr b="0" i="0" lang="en-US" sz="1200" u="none" cap="none" strike="noStrike">
                <a:solidFill>
                  <a:schemeClr val="dk1"/>
                </a:solidFill>
                <a:latin typeface="Calibri"/>
                <a:ea typeface="Calibri"/>
                <a:cs typeface="Calibri"/>
                <a:sym typeface="Calibri"/>
              </a:rPr>
              <a:t>Offering an incentive/offering to pay someone to register to vote for any election in which there is a federal contest on the ballot is punishable by a fine up to $10k or imprisonment for up to five years or both</a:t>
            </a:r>
            <a:endParaRPr/>
          </a:p>
          <a:p>
            <a:pPr indent="-101600" lvl="0" marL="171450" marR="0" rtl="0" algn="l">
              <a:lnSpc>
                <a:spcPct val="100000"/>
              </a:lnSpc>
              <a:spcBef>
                <a:spcPts val="0"/>
              </a:spcBef>
              <a:spcAft>
                <a:spcPts val="0"/>
              </a:spcAft>
              <a:buSzPts val="1100"/>
              <a:buNone/>
            </a:pPr>
            <a:r>
              <a:rPr b="0" i="0" lang="en-US" sz="1200" u="none" cap="none" strike="noStrike">
                <a:solidFill>
                  <a:schemeClr val="dk1"/>
                </a:solidFill>
                <a:latin typeface="Calibri"/>
                <a:ea typeface="Calibri"/>
                <a:cs typeface="Calibri"/>
                <a:sym typeface="Calibri"/>
              </a:rPr>
              <a:t>Tampering with a voter’s party registration can lead to imprisonment for 16 months, or 2 or 3 years or in a county mail for up to one year</a:t>
            </a:r>
            <a:endParaRPr/>
          </a:p>
          <a:p>
            <a:pPr indent="-101600" lvl="0" marL="171450" marR="0" rtl="0" algn="l">
              <a:lnSpc>
                <a:spcPct val="100000"/>
              </a:lnSpc>
              <a:spcBef>
                <a:spcPts val="0"/>
              </a:spcBef>
              <a:spcAft>
                <a:spcPts val="0"/>
              </a:spcAft>
              <a:buSzPts val="1100"/>
              <a:buNone/>
            </a:pPr>
            <a:r>
              <a:rPr b="0" i="0" lang="en-US" sz="1200" u="none" cap="none" strike="noStrike">
                <a:solidFill>
                  <a:schemeClr val="dk1"/>
                </a:solidFill>
                <a:latin typeface="Calibri"/>
                <a:ea typeface="Calibri"/>
                <a:cs typeface="Calibri"/>
                <a:sym typeface="Calibri"/>
              </a:rPr>
              <a:t>Registering someone who is not entitled to vote (non citizens, on parole etc) is punishable by imprisonment for up to 3 years or county jail up to 1</a:t>
            </a:r>
            <a:endParaRPr b="0" i="0" sz="1200" u="none" cap="none" strike="noStrike">
              <a:solidFill>
                <a:schemeClr val="dk1"/>
              </a:solidFill>
              <a:latin typeface="Calibri"/>
              <a:ea typeface="Calibri"/>
              <a:cs typeface="Calibri"/>
              <a:sym typeface="Calibri"/>
            </a:endParaRPr>
          </a:p>
        </p:txBody>
      </p:sp>
      <p:sp>
        <p:nvSpPr>
          <p:cNvPr id="243" name="Google Shape;243;g9b01ac9240_0_76: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b01ac9240_0_264: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9b01ac9240_0_264: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01600" lvl="0" marL="17145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54" name="Google Shape;254;g9b01ac9240_0_264: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b01ac9240_0_281: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9b01ac9240_0_281: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101600" lvl="0" marL="171450" marR="0" rtl="0" algn="l">
              <a:lnSpc>
                <a:spcPct val="100000"/>
              </a:lnSpc>
              <a:spcBef>
                <a:spcPts val="0"/>
              </a:spcBef>
              <a:spcAft>
                <a:spcPts val="0"/>
              </a:spcAft>
              <a:buSzPts val="1100"/>
              <a:buNone/>
            </a:pPr>
            <a:r>
              <a:rPr lang="en-US"/>
              <a:t>If you accept a completed registration form from a voter, it must be returned in person, to the county elections official or Secretary of State, or deposited in the mail within three days of receiving it (excluding Saturdays, Sundays and state holidays) or before the close of registration, whichever is earlier. (Elec. Code, § 2138.) Failure to submit completed affidavits of registration within this time frame is a misdemeanor. (Elec. Code, § 18103.)</a:t>
            </a:r>
            <a:endParaRPr/>
          </a:p>
          <a:p>
            <a:pPr indent="-101600" lvl="0" marL="17145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None/>
            </a:pPr>
            <a:r>
              <a:rPr lang="en-US"/>
              <a:t>Anyone helping a person register to vote and returning the completed affidavit to the elections office on behalf of the newly registered voter must fill out the information required on the receipt and give it to the person who is registering to vote. (Elec. Code, § 2158.)</a:t>
            </a:r>
            <a:endParaRPr/>
          </a:p>
        </p:txBody>
      </p:sp>
      <p:sp>
        <p:nvSpPr>
          <p:cNvPr id="262" name="Google Shape;262;g9b01ac9240_0_281: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b01ac9240_0_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9b01ac9240_0_8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b01ac9240_0_215:notes"/>
          <p:cNvSpPr txBox="1"/>
          <p:nvPr>
            <p:ph idx="1" type="body"/>
          </p:nvPr>
        </p:nvSpPr>
        <p:spPr>
          <a:xfrm>
            <a:off x="685800" y="4343401"/>
            <a:ext cx="5486400" cy="4114800"/>
          </a:xfrm>
          <a:prstGeom prst="rect">
            <a:avLst/>
          </a:prstGeom>
          <a:noFill/>
          <a:ln>
            <a:noFill/>
          </a:ln>
        </p:spPr>
        <p:txBody>
          <a:bodyPr anchorCtr="0" anchor="ctr" bIns="88600" lIns="88600" spcFirstLastPara="1" rIns="88600" wrap="square" tIns="88600">
            <a:noAutofit/>
          </a:bodyPr>
          <a:lstStyle/>
          <a:p>
            <a:pPr indent="0" lvl="0" marL="0" rtl="0" algn="l">
              <a:lnSpc>
                <a:spcPct val="100000"/>
              </a:lnSpc>
              <a:spcBef>
                <a:spcPts val="0"/>
              </a:spcBef>
              <a:spcAft>
                <a:spcPts val="0"/>
              </a:spcAft>
              <a:buSzPts val="1100"/>
              <a:buNone/>
            </a:pPr>
            <a:r>
              <a:t/>
            </a:r>
            <a:endParaRPr sz="1400"/>
          </a:p>
        </p:txBody>
      </p:sp>
      <p:sp>
        <p:nvSpPr>
          <p:cNvPr id="277" name="Google Shape;277;g9b01ac9240_0_215: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b01ac9240_0_54: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9b01ac9240_0_54: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Clr>
                <a:schemeClr val="dk1"/>
              </a:buClr>
              <a:buSzPts val="1100"/>
              <a:buFont typeface="Arial"/>
              <a:buNone/>
            </a:pPr>
            <a:r>
              <a:rPr lang="en-US"/>
              <a:t>Oct. 19 is the official deadline, register by then to have your ballot mailed to you before election day.</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SzPts val="1100"/>
              <a:buNone/>
            </a:pPr>
            <a:r>
              <a:t/>
            </a:r>
            <a:endParaRPr/>
          </a:p>
        </p:txBody>
      </p:sp>
      <p:sp>
        <p:nvSpPr>
          <p:cNvPr id="77" name="Google Shape;77;g9b01ac9240_0_54: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b01ac9240_0_60: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9b01ac9240_0_60: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84" name="Google Shape;84;g9b01ac9240_0_60: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b01ac9240_0_297: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9b01ac9240_0_297: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rtl="0" algn="l">
              <a:spcBef>
                <a:spcPts val="0"/>
              </a:spcBef>
              <a:spcAft>
                <a:spcPts val="0"/>
              </a:spcAft>
              <a:buSzPts val="1100"/>
              <a:buNone/>
            </a:pPr>
            <a:r>
              <a:rPr lang="en-US" sz="1400">
                <a:latin typeface="Arial"/>
                <a:ea typeface="Arial"/>
                <a:cs typeface="Arial"/>
                <a:sym typeface="Arial"/>
              </a:rPr>
              <a:t>The registration questions on the online form are the same as the ones on the paper form, but are arranged in a slightly different order. The order of the content in this presentation corresponds with the order of the online form.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p:txBody>
      </p:sp>
      <p:sp>
        <p:nvSpPr>
          <p:cNvPr id="93" name="Google Shape;93;g9b01ac9240_0_297: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b01ac9240_0_316: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9b01ac9240_0_316: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04" name="Google Shape;104;g9b01ac9240_0_316: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b01ac9240_0_99: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9b01ac9240_0_99: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11" name="Google Shape;111;g9b01ac9240_0_99: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b01ac9240_0_145: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9b01ac9240_0_145: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rPr b="0" i="0" lang="en-US" sz="1200" u="none" cap="none" strike="noStrike">
                <a:solidFill>
                  <a:schemeClr val="dk1"/>
                </a:solidFill>
                <a:latin typeface="Calibri"/>
                <a:ea typeface="Calibri"/>
                <a:cs typeface="Calibri"/>
                <a:sym typeface="Calibri"/>
              </a:rPr>
              <a:t>- Note, however, that once you provide your phone and email address this becomes public information. Campaigns can access your contact information and you may for example receive robocalls from campaigns. </a:t>
            </a:r>
            <a:endParaRPr b="0" i="0" sz="1200" u="none" cap="none" strike="noStrike">
              <a:solidFill>
                <a:schemeClr val="dk1"/>
              </a:solidFill>
              <a:latin typeface="Calibri"/>
              <a:ea typeface="Calibri"/>
              <a:cs typeface="Calibri"/>
              <a:sym typeface="Calibri"/>
            </a:endParaRPr>
          </a:p>
        </p:txBody>
      </p:sp>
      <p:sp>
        <p:nvSpPr>
          <p:cNvPr id="120" name="Google Shape;120;g9b01ac9240_0_145: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b01ac9240_0_124:notes"/>
          <p:cNvSpPr/>
          <p:nvPr>
            <p:ph idx="2" type="sldImg"/>
          </p:nvPr>
        </p:nvSpPr>
        <p:spPr>
          <a:xfrm>
            <a:off x="1146175" y="685800"/>
            <a:ext cx="45672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9b01ac9240_0_124:notes"/>
          <p:cNvSpPr txBox="1"/>
          <p:nvPr>
            <p:ph idx="1" type="body"/>
          </p:nvPr>
        </p:nvSpPr>
        <p:spPr>
          <a:xfrm>
            <a:off x="685800" y="4343401"/>
            <a:ext cx="5486400" cy="4114800"/>
          </a:xfrm>
          <a:prstGeom prst="rect">
            <a:avLst/>
          </a:prstGeom>
          <a:noFill/>
          <a:ln>
            <a:noFill/>
          </a:ln>
        </p:spPr>
        <p:txBody>
          <a:bodyPr anchorCtr="0" anchor="t" bIns="45625" lIns="91250" spcFirstLastPara="1" rIns="91250" wrap="square" tIns="45625">
            <a:noAutofit/>
          </a:bodyPr>
          <a:lstStyle/>
          <a:p>
            <a:pPr indent="0" lvl="0" marL="0" marR="0" rtl="0" algn="l">
              <a:lnSpc>
                <a:spcPct val="100000"/>
              </a:lnSpc>
              <a:spcBef>
                <a:spcPts val="0"/>
              </a:spcBef>
              <a:spcAft>
                <a:spcPts val="0"/>
              </a:spcAft>
              <a:buSzPts val="1100"/>
              <a:buNone/>
            </a:pPr>
            <a:r>
              <a:rPr lang="en-US"/>
              <a:t>If a person is registering online, they will select from a drop-down menu. </a:t>
            </a:r>
            <a:endParaRPr b="0" i="0" sz="1200" u="none" cap="none" strike="noStrike">
              <a:solidFill>
                <a:schemeClr val="dk1"/>
              </a:solidFill>
              <a:latin typeface="Calibri"/>
              <a:ea typeface="Calibri"/>
              <a:cs typeface="Calibri"/>
              <a:sym typeface="Calibri"/>
            </a:endParaRPr>
          </a:p>
        </p:txBody>
      </p:sp>
      <p:sp>
        <p:nvSpPr>
          <p:cNvPr id="128" name="Google Shape;128;g9b01ac9240_0_124:notes"/>
          <p:cNvSpPr txBox="1"/>
          <p:nvPr>
            <p:ph idx="12" type="sldNum"/>
          </p:nvPr>
        </p:nvSpPr>
        <p:spPr>
          <a:xfrm>
            <a:off x="3884614" y="8685213"/>
            <a:ext cx="2971800" cy="457200"/>
          </a:xfrm>
          <a:prstGeom prst="rect">
            <a:avLst/>
          </a:prstGeom>
          <a:noFill/>
          <a:ln>
            <a:noFill/>
          </a:ln>
        </p:spPr>
        <p:txBody>
          <a:bodyPr anchorCtr="0" anchor="b" bIns="45625" lIns="91250" spcFirstLastPara="1" rIns="9125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0" r="0" t="0"/>
          <a:stretch/>
        </p:blipFill>
        <p:spPr>
          <a:xfrm>
            <a:off x="495300" y="635000"/>
            <a:ext cx="2336800" cy="863600"/>
          </a:xfrm>
          <a:prstGeom prst="rect">
            <a:avLst/>
          </a:prstGeom>
          <a:noFill/>
          <a:ln>
            <a:noFill/>
          </a:ln>
        </p:spPr>
      </p:pic>
      <p:sp>
        <p:nvSpPr>
          <p:cNvPr id="15" name="Google Shape;15;p2"/>
          <p:cNvSpPr/>
          <p:nvPr/>
        </p:nvSpPr>
        <p:spPr>
          <a:xfrm>
            <a:off x="0" y="2060948"/>
            <a:ext cx="9144000" cy="4800600"/>
          </a:xfrm>
          <a:prstGeom prst="rect">
            <a:avLst/>
          </a:prstGeom>
          <a:solidFill>
            <a:srgbClr val="EE6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510F"/>
              </a:solidFill>
              <a:latin typeface="Arial"/>
              <a:ea typeface="Arial"/>
              <a:cs typeface="Arial"/>
              <a:sym typeface="Arial"/>
            </a:endParaRPr>
          </a:p>
        </p:txBody>
      </p:sp>
      <p:pic>
        <p:nvPicPr>
          <p:cNvPr descr="AAAJ-Flame.png" id="16" name="Google Shape;16;p2"/>
          <p:cNvPicPr preferRelativeResize="0"/>
          <p:nvPr/>
        </p:nvPicPr>
        <p:blipFill rotWithShape="1">
          <a:blip r:embed="rId3">
            <a:alphaModFix amt="10000"/>
          </a:blip>
          <a:srcRect b="0" l="0" r="0" t="0"/>
          <a:stretch/>
        </p:blipFill>
        <p:spPr>
          <a:xfrm>
            <a:off x="0" y="2051812"/>
            <a:ext cx="5284244" cy="4818888"/>
          </a:xfrm>
          <a:prstGeom prst="rect">
            <a:avLst/>
          </a:prstGeom>
          <a:noFill/>
          <a:ln>
            <a:noFill/>
          </a:ln>
        </p:spPr>
      </p:pic>
      <p:sp>
        <p:nvSpPr>
          <p:cNvPr id="17" name="Google Shape;17;p2"/>
          <p:cNvSpPr txBox="1"/>
          <p:nvPr>
            <p:ph type="ctrTitle"/>
          </p:nvPr>
        </p:nvSpPr>
        <p:spPr>
          <a:xfrm>
            <a:off x="1143000" y="3070225"/>
            <a:ext cx="7577667" cy="727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000"/>
              <a:buFont typeface="Arial"/>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155700" y="3568700"/>
            <a:ext cx="6400800" cy="571500"/>
          </a:xfrm>
          <a:prstGeom prst="rect">
            <a:avLst/>
          </a:prstGeom>
          <a:noFill/>
          <a:ln>
            <a:noFill/>
          </a:ln>
        </p:spPr>
        <p:txBody>
          <a:bodyPr anchorCtr="0" anchor="t" bIns="45700" lIns="91425" spcFirstLastPara="1" rIns="91425" wrap="square" tIns="45700">
            <a:noAutofit/>
          </a:bodyPr>
          <a:lstStyle>
            <a:lvl1pPr lvl="0" algn="l">
              <a:spcBef>
                <a:spcPts val="360"/>
              </a:spcBef>
              <a:spcAft>
                <a:spcPts val="0"/>
              </a:spcAft>
              <a:buSzPts val="1800"/>
              <a:buNone/>
              <a:defRPr sz="1800">
                <a:solidFill>
                  <a:schemeClr val="lt1"/>
                </a:solidFill>
              </a:defRPr>
            </a:lvl1pPr>
            <a:lvl2pPr lvl="1" algn="ctr">
              <a:spcBef>
                <a:spcPts val="280"/>
              </a:spcBef>
              <a:spcAft>
                <a:spcPts val="0"/>
              </a:spcAft>
              <a:buSzPts val="1400"/>
              <a:buNone/>
              <a:defRPr>
                <a:solidFill>
                  <a:srgbClr val="888888"/>
                </a:solidFill>
              </a:defRPr>
            </a:lvl2pPr>
            <a:lvl3pPr lvl="2" algn="ctr">
              <a:spcBef>
                <a:spcPts val="280"/>
              </a:spcBef>
              <a:spcAft>
                <a:spcPts val="0"/>
              </a:spcAft>
              <a:buSzPts val="1400"/>
              <a:buNone/>
              <a:defRPr>
                <a:solidFill>
                  <a:srgbClr val="888888"/>
                </a:solidFill>
              </a:defRPr>
            </a:lvl3pPr>
            <a:lvl4pPr lvl="3" algn="ctr">
              <a:spcBef>
                <a:spcPts val="280"/>
              </a:spcBef>
              <a:spcAft>
                <a:spcPts val="0"/>
              </a:spcAft>
              <a:buSzPts val="14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nvSpPr>
        <p:spPr>
          <a:xfrm>
            <a:off x="1155700" y="2911848"/>
            <a:ext cx="6400800" cy="2758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000"/>
              <a:buFont typeface="Arial"/>
              <a:buNone/>
            </a:pPr>
            <a:r>
              <a:rPr b="1" i="0" lang="en-US" sz="1000" u="none" cap="none" strike="noStrike">
                <a:solidFill>
                  <a:schemeClr val="lt1"/>
                </a:solidFill>
                <a:latin typeface="Arial"/>
                <a:ea typeface="Arial"/>
                <a:cs typeface="Arial"/>
                <a:sym typeface="Arial"/>
              </a:rPr>
              <a:t>PREPARED FOR:</a:t>
            </a:r>
            <a:endParaRPr b="1" i="0" sz="1000" u="none" cap="none" strike="noStrike">
              <a:solidFill>
                <a:schemeClr val="lt1"/>
              </a:solidFill>
              <a:latin typeface="Arial"/>
              <a:ea typeface="Arial"/>
              <a:cs typeface="Arial"/>
              <a:sym typeface="Arial"/>
            </a:endParaRPr>
          </a:p>
        </p:txBody>
      </p:sp>
      <p:sp>
        <p:nvSpPr>
          <p:cNvPr id="21" name="Google Shape;21;p2"/>
          <p:cNvSpPr txBox="1"/>
          <p:nvPr>
            <p:ph idx="10" type="dt"/>
          </p:nvPr>
        </p:nvSpPr>
        <p:spPr>
          <a:xfrm>
            <a:off x="1165222" y="3914243"/>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p:nvPr/>
        </p:nvSpPr>
        <p:spPr>
          <a:xfrm>
            <a:off x="0" y="0"/>
            <a:ext cx="9144000" cy="1371600"/>
          </a:xfrm>
          <a:prstGeom prst="rect">
            <a:avLst/>
          </a:prstGeom>
          <a:solidFill>
            <a:schemeClr val="accent1"/>
          </a:solidFill>
          <a:ln cap="flat" cmpd="sng" w="9525">
            <a:solidFill>
              <a:srgbClr val="EC65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3"/>
          <p:cNvSpPr txBox="1"/>
          <p:nvPr>
            <p:ph type="title"/>
          </p:nvPr>
        </p:nvSpPr>
        <p:spPr>
          <a:xfrm>
            <a:off x="1148288" y="245533"/>
            <a:ext cx="7538512" cy="96519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1148288" y="1752606"/>
            <a:ext cx="7538512"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663271" y="6339416"/>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AAAJ-Flame.png" id="28" name="Google Shape;28;p3"/>
          <p:cNvPicPr preferRelativeResize="0"/>
          <p:nvPr/>
        </p:nvPicPr>
        <p:blipFill rotWithShape="1">
          <a:blip r:embed="rId2">
            <a:alphaModFix amt="10000"/>
          </a:blip>
          <a:srcRect b="0" l="0" r="0" t="0"/>
          <a:stretch/>
        </p:blipFill>
        <p:spPr>
          <a:xfrm>
            <a:off x="6546223" y="-155061"/>
            <a:ext cx="1683377" cy="1535131"/>
          </a:xfrm>
          <a:prstGeom prst="rect">
            <a:avLst/>
          </a:prstGeom>
          <a:noFill/>
          <a:ln>
            <a:noFill/>
          </a:ln>
        </p:spPr>
      </p:pic>
      <p:pic>
        <p:nvPicPr>
          <p:cNvPr descr="ALC.jpg" id="29" name="Google Shape;29;p3"/>
          <p:cNvPicPr preferRelativeResize="0"/>
          <p:nvPr/>
        </p:nvPicPr>
        <p:blipFill rotWithShape="1">
          <a:blip r:embed="rId3">
            <a:alphaModFix/>
          </a:blip>
          <a:srcRect b="0" l="0" r="0" t="0"/>
          <a:stretch/>
        </p:blipFill>
        <p:spPr>
          <a:xfrm>
            <a:off x="880872" y="6270102"/>
            <a:ext cx="5486400" cy="4815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0" name="Shape 30"/>
        <p:cNvGrpSpPr/>
        <p:nvPr/>
      </p:nvGrpSpPr>
      <p:grpSpPr>
        <a:xfrm>
          <a:off x="0" y="0"/>
          <a:ext cx="0" cy="0"/>
          <a:chOff x="0" y="0"/>
          <a:chExt cx="0" cy="0"/>
        </a:xfrm>
      </p:grpSpPr>
      <p:sp>
        <p:nvSpPr>
          <p:cNvPr id="31" name="Google Shape;31;p4"/>
          <p:cNvSpPr/>
          <p:nvPr/>
        </p:nvSpPr>
        <p:spPr>
          <a:xfrm>
            <a:off x="0" y="669"/>
            <a:ext cx="9144000" cy="4800600"/>
          </a:xfrm>
          <a:prstGeom prst="rect">
            <a:avLst/>
          </a:prstGeom>
          <a:solidFill>
            <a:srgbClr val="EE6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510F"/>
              </a:solidFill>
              <a:latin typeface="Arial"/>
              <a:ea typeface="Arial"/>
              <a:cs typeface="Arial"/>
              <a:sym typeface="Arial"/>
            </a:endParaRPr>
          </a:p>
        </p:txBody>
      </p:sp>
      <p:pic>
        <p:nvPicPr>
          <p:cNvPr descr="AAAJ-Flame.png" id="32" name="Google Shape;32;p4"/>
          <p:cNvPicPr preferRelativeResize="0"/>
          <p:nvPr/>
        </p:nvPicPr>
        <p:blipFill rotWithShape="1">
          <a:blip r:embed="rId2">
            <a:alphaModFix amt="10000"/>
          </a:blip>
          <a:srcRect b="0" l="0" r="0" t="0"/>
          <a:stretch/>
        </p:blipFill>
        <p:spPr>
          <a:xfrm>
            <a:off x="0" y="-8467"/>
            <a:ext cx="5284244" cy="4818888"/>
          </a:xfrm>
          <a:prstGeom prst="rect">
            <a:avLst/>
          </a:prstGeom>
          <a:noFill/>
          <a:ln>
            <a:noFill/>
          </a:ln>
        </p:spPr>
      </p:pic>
      <p:sp>
        <p:nvSpPr>
          <p:cNvPr id="33" name="Google Shape;3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6663271" y="6339416"/>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
          <p:cNvSpPr txBox="1"/>
          <p:nvPr>
            <p:ph type="ctrTitle"/>
          </p:nvPr>
        </p:nvSpPr>
        <p:spPr>
          <a:xfrm>
            <a:off x="1143000" y="5127631"/>
            <a:ext cx="7577667" cy="727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2800"/>
              <a:buFont typeface="Arial"/>
              <a:buNone/>
              <a:defRPr sz="2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LC.jpg" id="36" name="Google Shape;36;p4"/>
          <p:cNvPicPr preferRelativeResize="0"/>
          <p:nvPr/>
        </p:nvPicPr>
        <p:blipFill rotWithShape="1">
          <a:blip r:embed="rId3">
            <a:alphaModFix/>
          </a:blip>
          <a:srcRect b="0" l="0" r="0" t="0"/>
          <a:stretch/>
        </p:blipFill>
        <p:spPr>
          <a:xfrm>
            <a:off x="880872" y="6270102"/>
            <a:ext cx="5486400" cy="4815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5"/>
          <p:cNvSpPr txBox="1"/>
          <p:nvPr>
            <p:ph idx="1" type="body"/>
          </p:nvPr>
        </p:nvSpPr>
        <p:spPr>
          <a:xfrm>
            <a:off x="1148288" y="2027778"/>
            <a:ext cx="3652312" cy="4034355"/>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663271" y="6339416"/>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5"/>
          <p:cNvSpPr/>
          <p:nvPr/>
        </p:nvSpPr>
        <p:spPr>
          <a:xfrm>
            <a:off x="0" y="0"/>
            <a:ext cx="9144000" cy="1371600"/>
          </a:xfrm>
          <a:prstGeom prst="rect">
            <a:avLst/>
          </a:prstGeom>
          <a:solidFill>
            <a:schemeClr val="accent1"/>
          </a:solidFill>
          <a:ln cap="flat" cmpd="sng" w="9525">
            <a:solidFill>
              <a:srgbClr val="EC65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5"/>
          <p:cNvSpPr txBox="1"/>
          <p:nvPr>
            <p:ph type="title"/>
          </p:nvPr>
        </p:nvSpPr>
        <p:spPr>
          <a:xfrm>
            <a:off x="1148288" y="245533"/>
            <a:ext cx="7538512" cy="96519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AAJ-Flame.png" id="43" name="Google Shape;43;p5"/>
          <p:cNvPicPr preferRelativeResize="0"/>
          <p:nvPr/>
        </p:nvPicPr>
        <p:blipFill rotWithShape="1">
          <a:blip r:embed="rId2">
            <a:alphaModFix amt="10000"/>
          </a:blip>
          <a:srcRect b="0" l="0" r="0" t="0"/>
          <a:stretch/>
        </p:blipFill>
        <p:spPr>
          <a:xfrm>
            <a:off x="6546223" y="-155061"/>
            <a:ext cx="1683377" cy="1535131"/>
          </a:xfrm>
          <a:prstGeom prst="rect">
            <a:avLst/>
          </a:prstGeom>
          <a:noFill/>
          <a:ln>
            <a:noFill/>
          </a:ln>
        </p:spPr>
      </p:pic>
      <p:sp>
        <p:nvSpPr>
          <p:cNvPr id="44" name="Google Shape;44;p5"/>
          <p:cNvSpPr txBox="1"/>
          <p:nvPr>
            <p:ph idx="2" type="body"/>
          </p:nvPr>
        </p:nvSpPr>
        <p:spPr>
          <a:xfrm>
            <a:off x="5020733" y="2027778"/>
            <a:ext cx="3657600" cy="4034355"/>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5"/>
          <p:cNvSpPr txBox="1"/>
          <p:nvPr>
            <p:ph idx="3" type="body"/>
          </p:nvPr>
        </p:nvSpPr>
        <p:spPr>
          <a:xfrm>
            <a:off x="1148289" y="1694142"/>
            <a:ext cx="3652312" cy="362459"/>
          </a:xfrm>
          <a:prstGeom prst="rect">
            <a:avLst/>
          </a:prstGeom>
          <a:noFill/>
          <a:ln>
            <a:noFill/>
          </a:ln>
        </p:spPr>
        <p:txBody>
          <a:bodyPr anchorCtr="0" anchor="b" bIns="45700" lIns="91425" spcFirstLastPara="1" rIns="91425" wrap="square" tIns="45700">
            <a:noAutofit/>
          </a:bodyPr>
          <a:lstStyle>
            <a:lvl1pPr indent="-228600" lvl="0" marL="457200" algn="l">
              <a:spcBef>
                <a:spcPts val="320"/>
              </a:spcBef>
              <a:spcAft>
                <a:spcPts val="0"/>
              </a:spcAft>
              <a:buSzPts val="1600"/>
              <a:buNone/>
              <a:defRPr b="1" sz="16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5"/>
          <p:cNvSpPr txBox="1"/>
          <p:nvPr>
            <p:ph idx="4" type="body"/>
          </p:nvPr>
        </p:nvSpPr>
        <p:spPr>
          <a:xfrm>
            <a:off x="5020733" y="1694142"/>
            <a:ext cx="3657600" cy="362459"/>
          </a:xfrm>
          <a:prstGeom prst="rect">
            <a:avLst/>
          </a:prstGeom>
          <a:noFill/>
          <a:ln>
            <a:noFill/>
          </a:ln>
        </p:spPr>
        <p:txBody>
          <a:bodyPr anchorCtr="0" anchor="b" bIns="45700" lIns="91425" spcFirstLastPara="1" rIns="91425" wrap="square" tIns="45700">
            <a:noAutofit/>
          </a:bodyPr>
          <a:lstStyle>
            <a:lvl1pPr indent="-228600" lvl="0" marL="457200" algn="l">
              <a:spcBef>
                <a:spcPts val="320"/>
              </a:spcBef>
              <a:spcAft>
                <a:spcPts val="0"/>
              </a:spcAft>
              <a:buSzPts val="1600"/>
              <a:buNone/>
              <a:defRPr b="1" sz="1600"/>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LC.jpg" id="47" name="Google Shape;47;p5"/>
          <p:cNvPicPr preferRelativeResize="0"/>
          <p:nvPr/>
        </p:nvPicPr>
        <p:blipFill rotWithShape="1">
          <a:blip r:embed="rId3">
            <a:alphaModFix/>
          </a:blip>
          <a:srcRect b="0" l="0" r="0" t="0"/>
          <a:stretch/>
        </p:blipFill>
        <p:spPr>
          <a:xfrm>
            <a:off x="880872" y="6270102"/>
            <a:ext cx="5486400" cy="4815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8" name="Shape 48"/>
        <p:cNvGrpSpPr/>
        <p:nvPr/>
      </p:nvGrpSpPr>
      <p:grpSpPr>
        <a:xfrm>
          <a:off x="0" y="0"/>
          <a:ext cx="0" cy="0"/>
          <a:chOff x="0" y="0"/>
          <a:chExt cx="0" cy="0"/>
        </a:xfrm>
      </p:grpSpPr>
      <p:sp>
        <p:nvSpPr>
          <p:cNvPr id="49" name="Google Shape;49;p6"/>
          <p:cNvSpPr txBox="1"/>
          <p:nvPr>
            <p:ph idx="1" type="body"/>
          </p:nvPr>
        </p:nvSpPr>
        <p:spPr>
          <a:xfrm>
            <a:off x="1148288" y="1748367"/>
            <a:ext cx="3652312" cy="4034355"/>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 name="Google Shape;5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6663271" y="6339416"/>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6"/>
          <p:cNvSpPr/>
          <p:nvPr/>
        </p:nvSpPr>
        <p:spPr>
          <a:xfrm>
            <a:off x="0" y="0"/>
            <a:ext cx="9144000" cy="1371600"/>
          </a:xfrm>
          <a:prstGeom prst="rect">
            <a:avLst/>
          </a:prstGeom>
          <a:solidFill>
            <a:schemeClr val="accent1"/>
          </a:solidFill>
          <a:ln cap="flat" cmpd="sng" w="9525">
            <a:solidFill>
              <a:srgbClr val="EC65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3" name="Google Shape;53;p6"/>
          <p:cNvSpPr txBox="1"/>
          <p:nvPr>
            <p:ph type="title"/>
          </p:nvPr>
        </p:nvSpPr>
        <p:spPr>
          <a:xfrm>
            <a:off x="1148288" y="245533"/>
            <a:ext cx="7538512" cy="96519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AAJ-Flame.png" id="54" name="Google Shape;54;p6"/>
          <p:cNvPicPr preferRelativeResize="0"/>
          <p:nvPr/>
        </p:nvPicPr>
        <p:blipFill rotWithShape="1">
          <a:blip r:embed="rId2">
            <a:alphaModFix amt="10000"/>
          </a:blip>
          <a:srcRect b="0" l="0" r="0" t="0"/>
          <a:stretch/>
        </p:blipFill>
        <p:spPr>
          <a:xfrm>
            <a:off x="6546223" y="-155061"/>
            <a:ext cx="1683377" cy="1535131"/>
          </a:xfrm>
          <a:prstGeom prst="rect">
            <a:avLst/>
          </a:prstGeom>
          <a:noFill/>
          <a:ln>
            <a:noFill/>
          </a:ln>
        </p:spPr>
      </p:pic>
      <p:sp>
        <p:nvSpPr>
          <p:cNvPr id="55" name="Google Shape;55;p6"/>
          <p:cNvSpPr txBox="1"/>
          <p:nvPr>
            <p:ph idx="2" type="body"/>
          </p:nvPr>
        </p:nvSpPr>
        <p:spPr>
          <a:xfrm>
            <a:off x="5020733" y="1748367"/>
            <a:ext cx="3657600" cy="4034355"/>
          </a:xfrm>
          <a:prstGeom prst="rect">
            <a:avLst/>
          </a:prstGeom>
          <a:noFill/>
          <a:ln>
            <a:noFill/>
          </a:ln>
        </p:spPr>
        <p:txBody>
          <a:bodyPr anchorCtr="0" anchor="t" bIns="45700" lIns="91425" spcFirstLastPara="1" rIns="91425" wrap="square" tIns="45700">
            <a:noAutofit/>
          </a:bodyPr>
          <a:lstStyle>
            <a:lvl1pPr indent="-317500" lvl="0" marL="457200" algn="l">
              <a:spcBef>
                <a:spcPts val="280"/>
              </a:spcBef>
              <a:spcAft>
                <a:spcPts val="0"/>
              </a:spcAft>
              <a:buSzPts val="1400"/>
              <a:buChar char="•"/>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SzPts val="1400"/>
              <a:buChar char="•"/>
              <a:defRPr sz="14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descr="ALC.jpg" id="56" name="Google Shape;56;p6"/>
          <p:cNvPicPr preferRelativeResize="0"/>
          <p:nvPr/>
        </p:nvPicPr>
        <p:blipFill rotWithShape="1">
          <a:blip r:embed="rId3">
            <a:alphaModFix/>
          </a:blip>
          <a:srcRect b="0" l="0" r="0" t="0"/>
          <a:stretch/>
        </p:blipFill>
        <p:spPr>
          <a:xfrm>
            <a:off x="880872" y="6270102"/>
            <a:ext cx="5486400" cy="4815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6663271" y="6339416"/>
            <a:ext cx="21336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accent1"/>
                </a:solidFill>
                <a:latin typeface="Arial"/>
                <a:ea typeface="Arial"/>
                <a:cs typeface="Arial"/>
                <a:sym typeface="Arial"/>
              </a:defRPr>
            </a:lvl1pPr>
            <a:lvl2pPr indent="0" lvl="1" marL="0" marR="0" rtl="0" algn="r">
              <a:spcBef>
                <a:spcPts val="0"/>
              </a:spcBef>
              <a:buNone/>
              <a:defRPr b="0" i="0" sz="1050" u="none" cap="none" strike="noStrike">
                <a:solidFill>
                  <a:schemeClr val="accent1"/>
                </a:solidFill>
                <a:latin typeface="Arial"/>
                <a:ea typeface="Arial"/>
                <a:cs typeface="Arial"/>
                <a:sym typeface="Arial"/>
              </a:defRPr>
            </a:lvl2pPr>
            <a:lvl3pPr indent="0" lvl="2" marL="0" marR="0" rtl="0" algn="r">
              <a:spcBef>
                <a:spcPts val="0"/>
              </a:spcBef>
              <a:buNone/>
              <a:defRPr b="0" i="0" sz="1050" u="none" cap="none" strike="noStrike">
                <a:solidFill>
                  <a:schemeClr val="accent1"/>
                </a:solidFill>
                <a:latin typeface="Arial"/>
                <a:ea typeface="Arial"/>
                <a:cs typeface="Arial"/>
                <a:sym typeface="Arial"/>
              </a:defRPr>
            </a:lvl3pPr>
            <a:lvl4pPr indent="0" lvl="3" marL="0" marR="0" rtl="0" algn="r">
              <a:spcBef>
                <a:spcPts val="0"/>
              </a:spcBef>
              <a:buNone/>
              <a:defRPr b="0" i="0" sz="1050" u="none" cap="none" strike="noStrike">
                <a:solidFill>
                  <a:schemeClr val="accent1"/>
                </a:solidFill>
                <a:latin typeface="Arial"/>
                <a:ea typeface="Arial"/>
                <a:cs typeface="Arial"/>
                <a:sym typeface="Arial"/>
              </a:defRPr>
            </a:lvl4pPr>
            <a:lvl5pPr indent="0" lvl="4" marL="0" marR="0" rtl="0" algn="r">
              <a:spcBef>
                <a:spcPts val="0"/>
              </a:spcBef>
              <a:buNone/>
              <a:defRPr b="0" i="0" sz="1050" u="none" cap="none" strike="noStrike">
                <a:solidFill>
                  <a:schemeClr val="accent1"/>
                </a:solidFill>
                <a:latin typeface="Arial"/>
                <a:ea typeface="Arial"/>
                <a:cs typeface="Arial"/>
                <a:sym typeface="Arial"/>
              </a:defRPr>
            </a:lvl5pPr>
            <a:lvl6pPr indent="0" lvl="5" marL="0" marR="0" rtl="0" algn="r">
              <a:spcBef>
                <a:spcPts val="0"/>
              </a:spcBef>
              <a:buNone/>
              <a:defRPr b="0" i="0" sz="1050" u="none" cap="none" strike="noStrike">
                <a:solidFill>
                  <a:schemeClr val="accent1"/>
                </a:solidFill>
                <a:latin typeface="Arial"/>
                <a:ea typeface="Arial"/>
                <a:cs typeface="Arial"/>
                <a:sym typeface="Arial"/>
              </a:defRPr>
            </a:lvl6pPr>
            <a:lvl7pPr indent="0" lvl="6" marL="0" marR="0" rtl="0" algn="r">
              <a:spcBef>
                <a:spcPts val="0"/>
              </a:spcBef>
              <a:buNone/>
              <a:defRPr b="0" i="0" sz="1050" u="none" cap="none" strike="noStrike">
                <a:solidFill>
                  <a:schemeClr val="accent1"/>
                </a:solidFill>
                <a:latin typeface="Arial"/>
                <a:ea typeface="Arial"/>
                <a:cs typeface="Arial"/>
                <a:sym typeface="Arial"/>
              </a:defRPr>
            </a:lvl7pPr>
            <a:lvl8pPr indent="0" lvl="7" marL="0" marR="0" rtl="0" algn="r">
              <a:spcBef>
                <a:spcPts val="0"/>
              </a:spcBef>
              <a:buNone/>
              <a:defRPr b="0" i="0" sz="1050" u="none" cap="none" strike="noStrike">
                <a:solidFill>
                  <a:schemeClr val="accent1"/>
                </a:solidFill>
                <a:latin typeface="Arial"/>
                <a:ea typeface="Arial"/>
                <a:cs typeface="Arial"/>
                <a:sym typeface="Arial"/>
              </a:defRPr>
            </a:lvl8pPr>
            <a:lvl9pPr indent="0" lvl="8" marL="0" marR="0" rtl="0" algn="r">
              <a:spcBef>
                <a:spcPts val="0"/>
              </a:spcBef>
              <a:buNone/>
              <a:defRPr b="0" i="0" sz="10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ALC.jpg" id="60" name="Google Shape;60;p7"/>
          <p:cNvPicPr preferRelativeResize="0"/>
          <p:nvPr/>
        </p:nvPicPr>
        <p:blipFill rotWithShape="1">
          <a:blip r:embed="rId2">
            <a:alphaModFix/>
          </a:blip>
          <a:srcRect b="0" l="0" r="0" t="0"/>
          <a:stretch/>
        </p:blipFill>
        <p:spPr>
          <a:xfrm>
            <a:off x="880872" y="6270102"/>
            <a:ext cx="5486400" cy="4815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48288" y="35930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148288" y="1600200"/>
            <a:ext cx="7538512" cy="4525963"/>
          </a:xfrm>
          <a:prstGeom prst="rect">
            <a:avLst/>
          </a:prstGeom>
          <a:noFill/>
          <a:ln>
            <a:noFill/>
          </a:ln>
        </p:spPr>
        <p:txBody>
          <a:bodyPr anchorCtr="0" anchor="t" bIns="45700" lIns="91425" spcFirstLastPara="1" rIns="91425" wrap="square" tIns="45700">
            <a:noAutofit/>
          </a:bodyPr>
          <a:lstStyle>
            <a:lvl1pPr indent="-317500" lvl="0" marL="4572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8"/>
          <p:cNvSpPr txBox="1"/>
          <p:nvPr>
            <p:ph idx="12" type="sldNum"/>
          </p:nvPr>
        </p:nvSpPr>
        <p:spPr>
          <a:xfrm>
            <a:off x="6663271" y="6339416"/>
            <a:ext cx="21336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 name="Google Shape;66;p8"/>
          <p:cNvSpPr txBox="1"/>
          <p:nvPr>
            <p:ph type="ctrTitle"/>
          </p:nvPr>
        </p:nvSpPr>
        <p:spPr>
          <a:xfrm>
            <a:off x="1143000" y="5127631"/>
            <a:ext cx="7577667" cy="727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sz="4400">
                <a:solidFill>
                  <a:srgbClr val="000000"/>
                </a:solidFill>
              </a:rPr>
              <a:t>Voter Registration Training</a:t>
            </a:r>
            <a:br>
              <a:rPr b="1" lang="en-US" sz="4400">
                <a:solidFill>
                  <a:srgbClr val="000000"/>
                </a:solidFill>
              </a:rPr>
            </a:br>
            <a:endParaRPr b="1" sz="3200">
              <a:solidFill>
                <a:srgbClr val="000000"/>
              </a:solidFill>
            </a:endParaRPr>
          </a:p>
          <a:p>
            <a:pPr indent="0" lvl="0" marL="0" rtl="0" algn="l">
              <a:spcBef>
                <a:spcPts val="0"/>
              </a:spcBef>
              <a:spcAft>
                <a:spcPts val="0"/>
              </a:spcAft>
              <a:buClr>
                <a:schemeClr val="dk1"/>
              </a:buClr>
              <a:buSzPts val="28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43" name="Google Shape;143;p17"/>
          <p:cNvSpPr txBox="1"/>
          <p:nvPr/>
        </p:nvSpPr>
        <p:spPr>
          <a:xfrm>
            <a:off x="408725" y="391725"/>
            <a:ext cx="5876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imes New Roman"/>
              <a:buNone/>
            </a:pPr>
            <a:r>
              <a:rPr b="0" i="0" lang="en-US" sz="3600" u="sng" cap="none" strike="noStrike">
                <a:solidFill>
                  <a:schemeClr val="lt1"/>
                </a:solidFill>
                <a:latin typeface="Arial"/>
                <a:ea typeface="Arial"/>
                <a:cs typeface="Arial"/>
                <a:sym typeface="Arial"/>
              </a:rPr>
              <a:t>Identification</a:t>
            </a:r>
            <a:endParaRPr b="0" i="0" sz="3600" u="sng" cap="none" strike="noStrike">
              <a:solidFill>
                <a:schemeClr val="lt1"/>
              </a:solidFill>
              <a:latin typeface="Arial"/>
              <a:ea typeface="Arial"/>
              <a:cs typeface="Arial"/>
              <a:sym typeface="Arial"/>
            </a:endParaRPr>
          </a:p>
        </p:txBody>
      </p:sp>
      <p:sp>
        <p:nvSpPr>
          <p:cNvPr id="144" name="Google Shape;144;p17"/>
          <p:cNvSpPr/>
          <p:nvPr/>
        </p:nvSpPr>
        <p:spPr>
          <a:xfrm>
            <a:off x="408731" y="2944713"/>
            <a:ext cx="7543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rPr b="1" lang="en-US" sz="2100"/>
              <a:t>CA ID or Driver’s License </a:t>
            </a:r>
            <a:r>
              <a:rPr b="1" lang="en-US" sz="2100" u="sng"/>
              <a:t>o</a:t>
            </a:r>
            <a:r>
              <a:rPr b="1" i="0" lang="en-US" sz="2100" u="sng" cap="none" strike="noStrike">
                <a:solidFill>
                  <a:srgbClr val="000000"/>
                </a:solidFill>
                <a:latin typeface="Arial"/>
                <a:ea typeface="Arial"/>
                <a:cs typeface="Arial"/>
                <a:sym typeface="Arial"/>
              </a:rPr>
              <a:t>r</a:t>
            </a:r>
            <a:r>
              <a:rPr b="1" i="0" lang="en-US" sz="2100" cap="none" strike="noStrike">
                <a:solidFill>
                  <a:srgbClr val="000000"/>
                </a:solidFill>
                <a:latin typeface="Arial"/>
                <a:ea typeface="Arial"/>
                <a:cs typeface="Arial"/>
                <a:sym typeface="Arial"/>
              </a:rPr>
              <a:t> Last 4 of </a:t>
            </a:r>
            <a:r>
              <a:rPr b="1" lang="en-US" sz="2100"/>
              <a:t>Social Security No.</a:t>
            </a:r>
            <a:endParaRPr b="0" i="0" sz="2100" cap="none" strike="noStrike">
              <a:solidFill>
                <a:srgbClr val="000000"/>
              </a:solidFill>
              <a:latin typeface="Arial"/>
              <a:ea typeface="Arial"/>
              <a:cs typeface="Arial"/>
              <a:sym typeface="Arial"/>
            </a:endParaRPr>
          </a:p>
        </p:txBody>
      </p:sp>
      <p:sp>
        <p:nvSpPr>
          <p:cNvPr id="145" name="Google Shape;145;p17"/>
          <p:cNvSpPr/>
          <p:nvPr/>
        </p:nvSpPr>
        <p:spPr>
          <a:xfrm>
            <a:off x="400050" y="4858438"/>
            <a:ext cx="8305800" cy="102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200" u="none" cap="none" strike="noStrike">
              <a:solidFill>
                <a:srgbClr val="000000"/>
              </a:solidFill>
              <a:latin typeface="Arial"/>
              <a:ea typeface="Arial"/>
              <a:cs typeface="Arial"/>
              <a:sym typeface="Arial"/>
            </a:endParaRPr>
          </a:p>
        </p:txBody>
      </p:sp>
      <p:pic>
        <p:nvPicPr>
          <p:cNvPr id="146" name="Google Shape;146;p17"/>
          <p:cNvPicPr preferRelativeResize="0"/>
          <p:nvPr/>
        </p:nvPicPr>
        <p:blipFill rotWithShape="1">
          <a:blip r:embed="rId3">
            <a:alphaModFix/>
          </a:blip>
          <a:srcRect b="0" l="0" r="0" t="0"/>
          <a:stretch/>
        </p:blipFill>
        <p:spPr>
          <a:xfrm>
            <a:off x="371475" y="1986199"/>
            <a:ext cx="8324850" cy="695325"/>
          </a:xfrm>
          <a:prstGeom prst="rect">
            <a:avLst/>
          </a:prstGeom>
          <a:noFill/>
          <a:ln>
            <a:noFill/>
          </a:ln>
        </p:spPr>
      </p:pic>
      <p:pic>
        <p:nvPicPr>
          <p:cNvPr id="147" name="Google Shape;147;p17"/>
          <p:cNvPicPr preferRelativeResize="0"/>
          <p:nvPr/>
        </p:nvPicPr>
        <p:blipFill rotWithShape="1">
          <a:blip r:embed="rId4">
            <a:alphaModFix/>
          </a:blip>
          <a:srcRect b="0" l="0" r="0" t="0"/>
          <a:stretch/>
        </p:blipFill>
        <p:spPr>
          <a:xfrm>
            <a:off x="381000" y="3629794"/>
            <a:ext cx="8305800" cy="790575"/>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type="title"/>
          </p:nvPr>
        </p:nvSpPr>
        <p:spPr>
          <a:xfrm>
            <a:off x="553500" y="228600"/>
            <a:ext cx="8590500" cy="9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4000" u="sng">
                <a:solidFill>
                  <a:schemeClr val="lt1"/>
                </a:solidFill>
                <a:latin typeface="Arial"/>
                <a:ea typeface="Arial"/>
                <a:cs typeface="Arial"/>
                <a:sym typeface="Arial"/>
              </a:rPr>
              <a:t>Indicate Language </a:t>
            </a:r>
            <a:r>
              <a:rPr lang="en-US" sz="4000" u="sng"/>
              <a:t>Preference</a:t>
            </a:r>
            <a:endParaRPr sz="4000" u="sng">
              <a:solidFill>
                <a:schemeClr val="lt1"/>
              </a:solidFill>
              <a:latin typeface="Arial"/>
              <a:ea typeface="Arial"/>
              <a:cs typeface="Arial"/>
              <a:sym typeface="Arial"/>
            </a:endParaRPr>
          </a:p>
        </p:txBody>
      </p:sp>
      <p:sp>
        <p:nvSpPr>
          <p:cNvPr id="154" name="Google Shape;154;p18"/>
          <p:cNvSpPr txBox="1"/>
          <p:nvPr>
            <p:ph idx="1" type="body"/>
          </p:nvPr>
        </p:nvSpPr>
        <p:spPr>
          <a:xfrm>
            <a:off x="62850" y="1569675"/>
            <a:ext cx="8839200" cy="4587900"/>
          </a:xfrm>
          <a:prstGeom prst="rect">
            <a:avLst/>
          </a:prstGeom>
          <a:noFill/>
          <a:ln>
            <a:noFill/>
          </a:ln>
        </p:spPr>
        <p:txBody>
          <a:bodyPr anchorCtr="0" anchor="t" bIns="45700" lIns="91425" spcFirstLastPara="1" rIns="91425" wrap="square" tIns="45700">
            <a:noAutofit/>
          </a:bodyPr>
          <a:lstStyle/>
          <a:p>
            <a:pPr indent="0" lvl="1" marL="508000" rtl="0" algn="l">
              <a:lnSpc>
                <a:spcPct val="100000"/>
              </a:lnSpc>
              <a:spcBef>
                <a:spcPts val="0"/>
              </a:spcBef>
              <a:spcAft>
                <a:spcPts val="0"/>
              </a:spcAft>
              <a:buSzPts val="2400"/>
              <a:buNone/>
            </a:pPr>
            <a:r>
              <a:rPr b="0" i="0" lang="en-US" sz="2800" u="none" cap="none" strike="noStrike">
                <a:solidFill>
                  <a:schemeClr val="dk1"/>
                </a:solidFill>
              </a:rPr>
              <a:t>Does a voter need to speak or read English </a:t>
            </a:r>
            <a:r>
              <a:rPr lang="en-US" sz="2800"/>
              <a:t>to register to vote or to vote</a:t>
            </a:r>
            <a:r>
              <a:rPr b="0" i="0" lang="en-US" sz="2800" u="none" cap="none" strike="noStrike">
                <a:solidFill>
                  <a:schemeClr val="dk1"/>
                </a:solidFill>
              </a:rPr>
              <a:t>? </a:t>
            </a:r>
            <a:r>
              <a:rPr lang="en-US" sz="2800"/>
              <a:t>-&gt; </a:t>
            </a:r>
            <a:r>
              <a:rPr b="1" lang="en-US" sz="2800">
                <a:solidFill>
                  <a:schemeClr val="accent1"/>
                </a:solidFill>
              </a:rPr>
              <a:t>No!</a:t>
            </a:r>
            <a:endParaRPr sz="2800"/>
          </a:p>
          <a:p>
            <a:pPr indent="-220662" lvl="1" marL="627062" rtl="0" algn="l">
              <a:lnSpc>
                <a:spcPct val="100000"/>
              </a:lnSpc>
              <a:spcBef>
                <a:spcPts val="1200"/>
              </a:spcBef>
              <a:spcAft>
                <a:spcPts val="0"/>
              </a:spcAft>
              <a:buSzPts val="2600"/>
              <a:buChar char="–"/>
            </a:pPr>
            <a:r>
              <a:rPr lang="en-US" sz="2600"/>
              <a:t>When registering, voters can indicate their preferred language</a:t>
            </a:r>
            <a:endParaRPr sz="2600"/>
          </a:p>
          <a:p>
            <a:pPr indent="-220662" lvl="1" marL="627062" rtl="0" algn="l">
              <a:lnSpc>
                <a:spcPct val="100000"/>
              </a:lnSpc>
              <a:spcBef>
                <a:spcPts val="1200"/>
              </a:spcBef>
              <a:spcAft>
                <a:spcPts val="0"/>
              </a:spcAft>
              <a:buSzPts val="2600"/>
              <a:buChar char="–"/>
            </a:pPr>
            <a:r>
              <a:rPr lang="en-US" sz="2600"/>
              <a:t>If translated materials are available for their language in their area, they will get information in that language</a:t>
            </a:r>
            <a:endParaRPr sz="2600"/>
          </a:p>
          <a:p>
            <a:pPr indent="-220662" lvl="1" marL="627062" rtl="0" algn="l">
              <a:lnSpc>
                <a:spcPct val="100000"/>
              </a:lnSpc>
              <a:spcBef>
                <a:spcPts val="1200"/>
              </a:spcBef>
              <a:spcAft>
                <a:spcPts val="0"/>
              </a:spcAft>
              <a:buSzPts val="2600"/>
              <a:buChar char="–"/>
            </a:pPr>
            <a:r>
              <a:rPr lang="en-US" sz="2600"/>
              <a:t>Some counties offer fully translated ballots in the following languages: Cambodian/Khmer, Chinese, Filipino/Tagalog, Korean, Spanish, and Vietnamese. </a:t>
            </a:r>
            <a:r>
              <a:rPr i="1" lang="en-US" sz="2400"/>
              <a:t>More than </a:t>
            </a:r>
            <a:r>
              <a:rPr b="1" i="1" lang="en-US" sz="2400"/>
              <a:t>25 </a:t>
            </a:r>
            <a:r>
              <a:rPr i="1" lang="en-US" sz="2400"/>
              <a:t>languages may have assistance available!</a:t>
            </a:r>
            <a:endParaRPr i="1" sz="2400"/>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61" name="Google Shape;161;p19"/>
          <p:cNvSpPr txBox="1"/>
          <p:nvPr/>
        </p:nvSpPr>
        <p:spPr>
          <a:xfrm>
            <a:off x="1703151" y="438850"/>
            <a:ext cx="65451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Times New Roman"/>
              <a:buNone/>
            </a:pPr>
            <a:r>
              <a:rPr lang="en-US" sz="4000" u="sng">
                <a:solidFill>
                  <a:schemeClr val="lt1"/>
                </a:solidFill>
              </a:rPr>
              <a:t>Address Questions</a:t>
            </a:r>
            <a:endParaRPr b="0" i="0" sz="4000" u="sng" cap="none" strike="noStrike">
              <a:solidFill>
                <a:schemeClr val="lt1"/>
              </a:solidFill>
              <a:latin typeface="Arial"/>
              <a:ea typeface="Arial"/>
              <a:cs typeface="Arial"/>
              <a:sym typeface="Arial"/>
            </a:endParaRPr>
          </a:p>
        </p:txBody>
      </p:sp>
      <p:pic>
        <p:nvPicPr>
          <p:cNvPr descr="home" id="162" name="Google Shape;162;p19"/>
          <p:cNvPicPr preferRelativeResize="0"/>
          <p:nvPr/>
        </p:nvPicPr>
        <p:blipFill rotWithShape="1">
          <a:blip r:embed="rId3">
            <a:alphaModFix/>
          </a:blip>
          <a:srcRect b="0" l="0" r="0" t="0"/>
          <a:stretch/>
        </p:blipFill>
        <p:spPr>
          <a:xfrm>
            <a:off x="295275" y="228600"/>
            <a:ext cx="1066800" cy="1066800"/>
          </a:xfrm>
          <a:prstGeom prst="rect">
            <a:avLst/>
          </a:prstGeom>
          <a:noFill/>
          <a:ln>
            <a:noFill/>
          </a:ln>
        </p:spPr>
      </p:pic>
      <p:sp>
        <p:nvSpPr>
          <p:cNvPr id="163" name="Google Shape;163;p19"/>
          <p:cNvSpPr txBox="1"/>
          <p:nvPr/>
        </p:nvSpPr>
        <p:spPr>
          <a:xfrm>
            <a:off x="457200" y="1676400"/>
            <a:ext cx="8229600" cy="45705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Home Address: the address where a voter lives</a:t>
            </a:r>
            <a:endParaRPr/>
          </a:p>
          <a:p>
            <a:pPr indent="-27940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0050" lvl="0" marL="45720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25400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Mailing Address: the address where a voter would like to receive election materials</a:t>
            </a:r>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279400" lvl="1"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304800" lvl="1"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55600" lvl="1"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64" name="Google Shape;164;p19"/>
          <p:cNvPicPr preferRelativeResize="0"/>
          <p:nvPr/>
        </p:nvPicPr>
        <p:blipFill rotWithShape="1">
          <a:blip r:embed="rId4">
            <a:alphaModFix/>
          </a:blip>
          <a:srcRect b="0" l="0" r="0" t="0"/>
          <a:stretch/>
        </p:blipFill>
        <p:spPr>
          <a:xfrm>
            <a:off x="951879" y="2438400"/>
            <a:ext cx="7652717" cy="834235"/>
          </a:xfrm>
          <a:prstGeom prst="rect">
            <a:avLst/>
          </a:prstGeom>
          <a:noFill/>
          <a:ln cap="flat" cmpd="sng" w="28575">
            <a:solidFill>
              <a:schemeClr val="dk1"/>
            </a:solidFill>
            <a:prstDash val="solid"/>
            <a:round/>
            <a:headEnd len="sm" w="sm" type="none"/>
            <a:tailEnd len="sm" w="sm" type="none"/>
          </a:ln>
        </p:spPr>
      </p:pic>
      <p:pic>
        <p:nvPicPr>
          <p:cNvPr id="165" name="Google Shape;165;p19"/>
          <p:cNvPicPr preferRelativeResize="0"/>
          <p:nvPr/>
        </p:nvPicPr>
        <p:blipFill rotWithShape="1">
          <a:blip r:embed="rId5">
            <a:alphaModFix/>
          </a:blip>
          <a:srcRect b="0" l="0" r="0" t="0"/>
          <a:stretch/>
        </p:blipFill>
        <p:spPr>
          <a:xfrm>
            <a:off x="951879" y="4800600"/>
            <a:ext cx="7652718" cy="820002"/>
          </a:xfrm>
          <a:prstGeom prst="rect">
            <a:avLst/>
          </a:prstGeom>
          <a:noFill/>
          <a:ln cap="flat" cmpd="sng" w="28575">
            <a:solidFill>
              <a:schemeClr val="dk1"/>
            </a:solidFill>
            <a:prstDash val="solid"/>
            <a:round/>
            <a:headEnd len="sm" w="sm" type="none"/>
            <a:tailEnd len="sm" w="sm" type="none"/>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1362075" y="225706"/>
            <a:ext cx="7538400" cy="965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rial"/>
              <a:buNone/>
            </a:pPr>
            <a:r>
              <a:rPr lang="en-US" sz="4000"/>
              <a:t>Other Notes on Address</a:t>
            </a:r>
            <a:endParaRPr sz="4000"/>
          </a:p>
        </p:txBody>
      </p:sp>
      <p:sp>
        <p:nvSpPr>
          <p:cNvPr id="171" name="Google Shape;171;p20"/>
          <p:cNvSpPr txBox="1"/>
          <p:nvPr>
            <p:ph idx="1" type="body"/>
          </p:nvPr>
        </p:nvSpPr>
        <p:spPr>
          <a:xfrm>
            <a:off x="457200" y="1676400"/>
            <a:ext cx="8001000" cy="45261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280"/>
              </a:spcBef>
              <a:spcAft>
                <a:spcPts val="0"/>
              </a:spcAft>
              <a:buSzPts val="1400"/>
              <a:buNone/>
            </a:pPr>
            <a:r>
              <a:rPr lang="en-US" sz="2600" u="sng"/>
              <a:t>Homeless Folks or People Without Stable Housing</a:t>
            </a:r>
            <a:endParaRPr sz="2600" u="sng"/>
          </a:p>
          <a:p>
            <a:pPr indent="-317500" lvl="0" marL="457200" marR="0" rtl="0" algn="l">
              <a:lnSpc>
                <a:spcPct val="100000"/>
              </a:lnSpc>
              <a:spcBef>
                <a:spcPts val="280"/>
              </a:spcBef>
              <a:spcAft>
                <a:spcPts val="0"/>
              </a:spcAft>
              <a:buClr>
                <a:schemeClr val="accent1"/>
              </a:buClr>
              <a:buSzPts val="1400"/>
              <a:buFont typeface="Arial"/>
              <a:buChar char="•"/>
            </a:pPr>
            <a:r>
              <a:rPr lang="en-US" sz="2600"/>
              <a:t>People without stable housing can instead describe the location they live</a:t>
            </a:r>
            <a:endParaRPr/>
          </a:p>
          <a:p>
            <a:pPr indent="0" lvl="0" marL="139700" rtl="0" algn="l">
              <a:lnSpc>
                <a:spcPct val="100000"/>
              </a:lnSpc>
              <a:spcBef>
                <a:spcPts val="280"/>
              </a:spcBef>
              <a:spcAft>
                <a:spcPts val="0"/>
              </a:spcAft>
              <a:buSzPts val="1400"/>
              <a:buNone/>
            </a:pPr>
            <a:r>
              <a:t/>
            </a:r>
            <a:endParaRPr sz="2600" u="sng"/>
          </a:p>
          <a:p>
            <a:pPr indent="0" lvl="0" marL="139700" rtl="0" algn="l">
              <a:lnSpc>
                <a:spcPct val="100000"/>
              </a:lnSpc>
              <a:spcBef>
                <a:spcPts val="280"/>
              </a:spcBef>
              <a:spcAft>
                <a:spcPts val="0"/>
              </a:spcAft>
              <a:buSzPts val="1400"/>
              <a:buNone/>
            </a:pPr>
            <a:r>
              <a:t/>
            </a:r>
            <a:endParaRPr sz="2600" u="sng"/>
          </a:p>
          <a:p>
            <a:pPr indent="0" lvl="0" marL="139700" rtl="0" algn="l">
              <a:lnSpc>
                <a:spcPct val="100000"/>
              </a:lnSpc>
              <a:spcBef>
                <a:spcPts val="280"/>
              </a:spcBef>
              <a:spcAft>
                <a:spcPts val="0"/>
              </a:spcAft>
              <a:buSzPts val="1400"/>
              <a:buNone/>
            </a:pPr>
            <a:r>
              <a:rPr lang="en-US" sz="2600" u="sng"/>
              <a:t>College Students</a:t>
            </a:r>
            <a:endParaRPr sz="2600" u="sng"/>
          </a:p>
          <a:p>
            <a:pPr indent="-317500" lvl="0" marL="457200" marR="0" rtl="0" algn="l">
              <a:lnSpc>
                <a:spcPct val="100000"/>
              </a:lnSpc>
              <a:spcBef>
                <a:spcPts val="280"/>
              </a:spcBef>
              <a:spcAft>
                <a:spcPts val="0"/>
              </a:spcAft>
              <a:buClr>
                <a:schemeClr val="accent1"/>
              </a:buClr>
              <a:buSzPts val="1400"/>
              <a:buFont typeface="Arial"/>
              <a:buChar char="•"/>
            </a:pPr>
            <a:r>
              <a:rPr lang="en-US" sz="2600"/>
              <a:t>College students can register to vote at their school address or non-school address (i.e. parent’s home, etc.)</a:t>
            </a:r>
            <a:endParaRPr/>
          </a:p>
          <a:p>
            <a:pPr indent="-228600" lvl="0" marL="457200" marR="0" rtl="0" algn="l">
              <a:lnSpc>
                <a:spcPct val="100000"/>
              </a:lnSpc>
              <a:spcBef>
                <a:spcPts val="280"/>
              </a:spcBef>
              <a:spcAft>
                <a:spcPts val="0"/>
              </a:spcAft>
              <a:buClr>
                <a:schemeClr val="accent1"/>
              </a:buClr>
              <a:buSzPts val="1400"/>
              <a:buFont typeface="Arial"/>
              <a:buNone/>
            </a:pPr>
            <a:r>
              <a:t/>
            </a:r>
            <a:endParaRPr/>
          </a:p>
        </p:txBody>
      </p:sp>
      <p:pic>
        <p:nvPicPr>
          <p:cNvPr descr="home" id="172" name="Google Shape;172;p20"/>
          <p:cNvPicPr preferRelativeResize="0"/>
          <p:nvPr/>
        </p:nvPicPr>
        <p:blipFill rotWithShape="1">
          <a:blip r:embed="rId3">
            <a:alphaModFix/>
          </a:blip>
          <a:srcRect b="0" l="0" r="0" t="0"/>
          <a:stretch/>
        </p:blipFill>
        <p:spPr>
          <a:xfrm>
            <a:off x="295275" y="228600"/>
            <a:ext cx="1066800" cy="1066800"/>
          </a:xfrm>
          <a:prstGeom prst="rect">
            <a:avLst/>
          </a:prstGeom>
          <a:noFill/>
          <a:ln>
            <a:noFill/>
          </a:ln>
        </p:spPr>
      </p:pic>
      <p:pic>
        <p:nvPicPr>
          <p:cNvPr id="173" name="Google Shape;173;p20"/>
          <p:cNvPicPr preferRelativeResize="0"/>
          <p:nvPr/>
        </p:nvPicPr>
        <p:blipFill rotWithShape="1">
          <a:blip r:embed="rId4">
            <a:alphaModFix/>
          </a:blip>
          <a:srcRect b="0" l="0" r="0" t="0"/>
          <a:stretch/>
        </p:blipFill>
        <p:spPr>
          <a:xfrm>
            <a:off x="685793" y="3206850"/>
            <a:ext cx="7772399" cy="444298"/>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0" name="Google Shape;180;p21"/>
          <p:cNvSpPr txBox="1"/>
          <p:nvPr/>
        </p:nvSpPr>
        <p:spPr>
          <a:xfrm>
            <a:off x="282850" y="341975"/>
            <a:ext cx="86859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Times New Roman"/>
              <a:buNone/>
            </a:pPr>
            <a:r>
              <a:rPr b="0" i="0" lang="en-US" sz="3800" u="sng" cap="none" strike="noStrike">
                <a:solidFill>
                  <a:schemeClr val="lt1"/>
                </a:solidFill>
                <a:latin typeface="Arial"/>
                <a:ea typeface="Arial"/>
                <a:cs typeface="Arial"/>
                <a:sym typeface="Arial"/>
              </a:rPr>
              <a:t>Political Party Preference</a:t>
            </a:r>
            <a:endParaRPr sz="1200"/>
          </a:p>
        </p:txBody>
      </p:sp>
      <p:sp>
        <p:nvSpPr>
          <p:cNvPr id="181" name="Google Shape;181;p21"/>
          <p:cNvSpPr/>
          <p:nvPr/>
        </p:nvSpPr>
        <p:spPr>
          <a:xfrm>
            <a:off x="5901271" y="1732622"/>
            <a:ext cx="1524000" cy="914400"/>
          </a:xfrm>
          <a:custGeom>
            <a:rect b="b" l="l" r="r" t="t"/>
            <a:pathLst>
              <a:path extrusionOk="0" h="120000" w="120000">
                <a:moveTo>
                  <a:pt x="0" y="0"/>
                </a:moveTo>
                <a:lnTo>
                  <a:pt x="120000" y="0"/>
                </a:lnTo>
                <a:lnTo>
                  <a:pt x="120000" y="120000"/>
                </a:lnTo>
                <a:lnTo>
                  <a:pt x="0" y="120000"/>
                </a:lnTo>
                <a:close/>
              </a:path>
              <a:path extrusionOk="0" fill="none" h="120000" w="120000">
                <a:moveTo>
                  <a:pt x="-6000" y="0"/>
                </a:moveTo>
                <a:close/>
                <a:lnTo>
                  <a:pt x="-6000" y="120000"/>
                </a:lnTo>
              </a:path>
              <a:path extrusionOk="0" fill="none" h="120000" w="120000">
                <a:moveTo>
                  <a:pt x="-6000" y="15000"/>
                </a:moveTo>
                <a:lnTo>
                  <a:pt x="-32500" y="15000"/>
                </a:lnTo>
                <a:lnTo>
                  <a:pt x="-42000" y="118961"/>
                </a:lnTo>
              </a:path>
            </a:pathLst>
          </a:cu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0">
            <a:noAutofit/>
          </a:bodyPr>
          <a:lstStyle/>
          <a:p>
            <a:pPr indent="0" lvl="0" marL="0" marR="0" rtl="0" algn="l">
              <a:lnSpc>
                <a:spcPct val="10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“No” Party Preference</a:t>
            </a:r>
            <a:endParaRPr/>
          </a:p>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Arial"/>
              <a:ea typeface="Arial"/>
              <a:cs typeface="Arial"/>
              <a:sym typeface="Arial"/>
            </a:endParaRPr>
          </a:p>
        </p:txBody>
      </p:sp>
      <p:sp>
        <p:nvSpPr>
          <p:cNvPr id="182" name="Google Shape;182;p21"/>
          <p:cNvSpPr/>
          <p:nvPr/>
        </p:nvSpPr>
        <p:spPr>
          <a:xfrm>
            <a:off x="498788" y="4249833"/>
            <a:ext cx="8219700" cy="22038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80000"/>
              </a:lnSpc>
              <a:spcBef>
                <a:spcPts val="0"/>
              </a:spcBef>
              <a:spcAft>
                <a:spcPts val="0"/>
              </a:spcAft>
              <a:buClr>
                <a:srgbClr val="000000"/>
              </a:buClr>
              <a:buSzPts val="3200"/>
              <a:buFont typeface="Times New Roman"/>
              <a:buChar char="•"/>
            </a:pPr>
            <a:r>
              <a:rPr lang="en-US" sz="3200"/>
              <a:t>If you are helping someone register---d</a:t>
            </a:r>
            <a:r>
              <a:rPr b="0" i="0" lang="en-US" sz="3200" u="none" cap="none" strike="noStrike">
                <a:solidFill>
                  <a:srgbClr val="000000"/>
                </a:solidFill>
                <a:latin typeface="Arial"/>
                <a:ea typeface="Arial"/>
                <a:cs typeface="Arial"/>
                <a:sym typeface="Arial"/>
              </a:rPr>
              <a:t>o not suggest a political party</a:t>
            </a:r>
            <a:endParaRPr/>
          </a:p>
          <a:p>
            <a:pPr indent="-266700" lvl="0" marL="285750" marR="0" rtl="0" algn="l">
              <a:lnSpc>
                <a:spcPct val="80000"/>
              </a:lnSpc>
              <a:spcBef>
                <a:spcPts val="1000"/>
              </a:spcBef>
              <a:spcAft>
                <a:spcPts val="0"/>
              </a:spcAft>
              <a:buClr>
                <a:srgbClr val="000000"/>
              </a:buClr>
              <a:buSzPts val="2900"/>
              <a:buFont typeface="Times New Roman"/>
              <a:buChar char="•"/>
            </a:pPr>
            <a:r>
              <a:rPr i="1" lang="en-US" sz="2900"/>
              <a:t>Note: </a:t>
            </a:r>
            <a:r>
              <a:rPr b="0" i="1" lang="en-US" sz="2900" u="none" cap="none" strike="noStrike">
                <a:solidFill>
                  <a:srgbClr val="000000"/>
                </a:solidFill>
                <a:latin typeface="Arial"/>
                <a:ea typeface="Arial"/>
                <a:cs typeface="Arial"/>
                <a:sym typeface="Arial"/>
              </a:rPr>
              <a:t>Selecting American Independent Party is NOT the same as “independent”</a:t>
            </a:r>
            <a:endParaRPr i="1" sz="1100"/>
          </a:p>
          <a:p>
            <a:pPr indent="-171450" lvl="0" marL="285750" marR="0" rtl="0" algn="l">
              <a:lnSpc>
                <a:spcPct val="80000"/>
              </a:lnSpc>
              <a:spcBef>
                <a:spcPts val="360"/>
              </a:spcBef>
              <a:spcAft>
                <a:spcPts val="0"/>
              </a:spcAft>
              <a:buClr>
                <a:srgbClr val="000000"/>
              </a:buClr>
              <a:buSzPts val="1800"/>
              <a:buFont typeface="Times New Roman"/>
              <a:buNone/>
            </a:pPr>
            <a:r>
              <a:t/>
            </a:r>
            <a:endParaRPr b="1" i="0" sz="1800" u="none" cap="none" strike="noStrike">
              <a:solidFill>
                <a:srgbClr val="000000"/>
              </a:solidFill>
              <a:latin typeface="Arial"/>
              <a:ea typeface="Arial"/>
              <a:cs typeface="Arial"/>
              <a:sym typeface="Arial"/>
            </a:endParaRPr>
          </a:p>
          <a:p>
            <a:pPr indent="0" lvl="0" marL="0" marR="0" rtl="0" algn="l">
              <a:lnSpc>
                <a:spcPct val="80000"/>
              </a:lnSpc>
              <a:spcBef>
                <a:spcPts val="360"/>
              </a:spcBef>
              <a:spcAft>
                <a:spcPts val="0"/>
              </a:spcAft>
              <a:buClr>
                <a:srgbClr val="000000"/>
              </a:buClr>
              <a:buSzPts val="1800"/>
              <a:buFont typeface="Times New Roman"/>
              <a:buNone/>
            </a:pPr>
            <a:r>
              <a:t/>
            </a:r>
            <a:endParaRPr b="1" i="0" sz="1800" u="none" cap="none" strike="noStrike">
              <a:solidFill>
                <a:srgbClr val="000000"/>
              </a:solidFill>
              <a:latin typeface="Arial"/>
              <a:ea typeface="Arial"/>
              <a:cs typeface="Arial"/>
              <a:sym typeface="Arial"/>
            </a:endParaRPr>
          </a:p>
          <a:p>
            <a:pPr indent="0" lvl="0" marL="0" marR="0" rtl="0" algn="l">
              <a:lnSpc>
                <a:spcPct val="80000"/>
              </a:lnSpc>
              <a:spcBef>
                <a:spcPts val="360"/>
              </a:spcBef>
              <a:spcAft>
                <a:spcPts val="0"/>
              </a:spcAft>
              <a:buClr>
                <a:srgbClr val="000000"/>
              </a:buClr>
              <a:buSzPts val="1800"/>
              <a:buFont typeface="Times New Roman"/>
              <a:buNone/>
            </a:pPr>
            <a:r>
              <a:t/>
            </a:r>
            <a:endParaRPr b="1" i="0" sz="1800" u="none" cap="none" strike="noStrike">
              <a:solidFill>
                <a:srgbClr val="000000"/>
              </a:solidFill>
              <a:latin typeface="Arial"/>
              <a:ea typeface="Arial"/>
              <a:cs typeface="Arial"/>
              <a:sym typeface="Arial"/>
            </a:endParaRPr>
          </a:p>
        </p:txBody>
      </p:sp>
      <p:sp>
        <p:nvSpPr>
          <p:cNvPr id="183" name="Google Shape;183;p21"/>
          <p:cNvSpPr/>
          <p:nvPr/>
        </p:nvSpPr>
        <p:spPr>
          <a:xfrm>
            <a:off x="1939131" y="1807969"/>
            <a:ext cx="2667000" cy="990600"/>
          </a:xfrm>
          <a:custGeom>
            <a:rect b="b" l="l" r="r" t="t"/>
            <a:pathLst>
              <a:path extrusionOk="0" h="120000" w="120000">
                <a:moveTo>
                  <a:pt x="0" y="0"/>
                </a:moveTo>
                <a:lnTo>
                  <a:pt x="120000" y="0"/>
                </a:lnTo>
                <a:lnTo>
                  <a:pt x="120000" y="120000"/>
                </a:lnTo>
                <a:lnTo>
                  <a:pt x="0" y="120000"/>
                </a:lnTo>
                <a:close/>
              </a:path>
              <a:path extrusionOk="0" fill="none" h="120000" w="120000">
                <a:moveTo>
                  <a:pt x="-3427" y="0"/>
                </a:moveTo>
                <a:close/>
                <a:lnTo>
                  <a:pt x="-3427" y="120000"/>
                </a:lnTo>
              </a:path>
              <a:path extrusionOk="0" fill="none" h="120000" w="120000">
                <a:moveTo>
                  <a:pt x="-3427" y="13844"/>
                </a:moveTo>
                <a:lnTo>
                  <a:pt x="-29500" y="13844"/>
                </a:lnTo>
                <a:lnTo>
                  <a:pt x="-36427" y="105194"/>
                </a:lnTo>
              </a:path>
            </a:pathLst>
          </a:cu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0">
            <a:noAutofit/>
          </a:bodyPr>
          <a:lstStyle/>
          <a:p>
            <a:pPr indent="0" lvl="0" marL="0" marR="0" rtl="0" algn="l">
              <a:lnSpc>
                <a:spcPct val="10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Arial"/>
                <a:ea typeface="Arial"/>
                <a:cs typeface="Arial"/>
                <a:sym typeface="Arial"/>
              </a:rPr>
              <a:t>“YES”:  Check the box for political party of choice. </a:t>
            </a:r>
            <a:r>
              <a:rPr b="1" i="0" lang="en-US" sz="2000" u="none" cap="none" strike="noStrike">
                <a:solidFill>
                  <a:srgbClr val="000000"/>
                </a:solidFill>
                <a:latin typeface="Arial"/>
                <a:ea typeface="Arial"/>
                <a:cs typeface="Arial"/>
                <a:sym typeface="Arial"/>
              </a:rPr>
              <a:t>Only One</a:t>
            </a:r>
            <a:r>
              <a:rPr b="0" i="0" lang="en-US" sz="2000" u="none" cap="none" strike="noStrike">
                <a:solidFill>
                  <a:srgbClr val="000000"/>
                </a:solidFill>
                <a:latin typeface="Arial"/>
                <a:ea typeface="Arial"/>
                <a:cs typeface="Arial"/>
                <a:sym typeface="Arial"/>
              </a:rPr>
              <a:t>.</a:t>
            </a:r>
            <a:endParaRPr/>
          </a:p>
        </p:txBody>
      </p:sp>
      <p:pic>
        <p:nvPicPr>
          <p:cNvPr id="184" name="Google Shape;184;p21"/>
          <p:cNvPicPr preferRelativeResize="0"/>
          <p:nvPr/>
        </p:nvPicPr>
        <p:blipFill rotWithShape="1">
          <a:blip r:embed="rId3">
            <a:alphaModFix/>
          </a:blip>
          <a:srcRect b="0" l="0" r="0" t="0"/>
          <a:stretch/>
        </p:blipFill>
        <p:spPr>
          <a:xfrm>
            <a:off x="476603" y="3027126"/>
            <a:ext cx="8305800" cy="981075"/>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1" name="Google Shape;191;p22"/>
          <p:cNvSpPr txBox="1"/>
          <p:nvPr/>
        </p:nvSpPr>
        <p:spPr>
          <a:xfrm>
            <a:off x="304800" y="89625"/>
            <a:ext cx="84921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imes New Roman"/>
              <a:buNone/>
            </a:pPr>
            <a:r>
              <a:rPr b="0" i="0" lang="en-US" sz="3600" u="sng" cap="none" strike="noStrike">
                <a:solidFill>
                  <a:schemeClr val="lt1"/>
                </a:solidFill>
                <a:latin typeface="Arial"/>
                <a:ea typeface="Arial"/>
                <a:cs typeface="Arial"/>
                <a:sym typeface="Arial"/>
              </a:rPr>
              <a:t>Permanent Absentee Voter </a:t>
            </a:r>
            <a:endParaRPr/>
          </a:p>
          <a:p>
            <a:pPr indent="0" lvl="0" marL="0" marR="0" rtl="0" algn="l">
              <a:lnSpc>
                <a:spcPct val="100000"/>
              </a:lnSpc>
              <a:spcBef>
                <a:spcPts val="0"/>
              </a:spcBef>
              <a:spcAft>
                <a:spcPts val="0"/>
              </a:spcAft>
              <a:buClr>
                <a:schemeClr val="lt1"/>
              </a:buClr>
              <a:buSzPts val="3600"/>
              <a:buFont typeface="Times New Roman"/>
              <a:buNone/>
            </a:pPr>
            <a:r>
              <a:rPr b="0" i="0" lang="en-US" sz="3600" u="sng" cap="none" strike="noStrike">
                <a:solidFill>
                  <a:schemeClr val="lt1"/>
                </a:solidFill>
                <a:latin typeface="Arial"/>
                <a:ea typeface="Arial"/>
                <a:cs typeface="Arial"/>
                <a:sym typeface="Arial"/>
              </a:rPr>
              <a:t>(Vote By Mail)</a:t>
            </a:r>
            <a:endParaRPr b="0" i="0" sz="3600" u="sng" cap="none" strike="noStrike">
              <a:solidFill>
                <a:schemeClr val="lt1"/>
              </a:solidFill>
              <a:latin typeface="Arial"/>
              <a:ea typeface="Arial"/>
              <a:cs typeface="Arial"/>
              <a:sym typeface="Arial"/>
            </a:endParaRPr>
          </a:p>
        </p:txBody>
      </p:sp>
      <p:sp>
        <p:nvSpPr>
          <p:cNvPr id="192" name="Google Shape;192;p22"/>
          <p:cNvSpPr txBox="1"/>
          <p:nvPr/>
        </p:nvSpPr>
        <p:spPr>
          <a:xfrm>
            <a:off x="520327" y="2381885"/>
            <a:ext cx="8108100" cy="393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Arial"/>
                <a:ea typeface="Arial"/>
                <a:cs typeface="Arial"/>
                <a:sym typeface="Arial"/>
              </a:rPr>
              <a:t>Many voters won’t understand this question or miss it.</a:t>
            </a:r>
            <a:endParaRPr/>
          </a:p>
          <a:p>
            <a:pPr indent="0" lvl="0" marL="0" marR="0" rtl="0" algn="l">
              <a:lnSpc>
                <a:spcPct val="100000"/>
              </a:lnSpc>
              <a:spcBef>
                <a:spcPts val="0"/>
              </a:spcBef>
              <a:spcAft>
                <a:spcPts val="0"/>
              </a:spcAft>
              <a:buClr>
                <a:srgbClr val="000000"/>
              </a:buClr>
              <a:buSzPts val="1400"/>
              <a:buFont typeface="Times New Roman"/>
              <a:buNone/>
            </a:pPr>
            <a:r>
              <a:t/>
            </a:r>
            <a:endParaRPr/>
          </a:p>
          <a:p>
            <a:pPr indent="0" lvl="0" marL="0" marR="0" rtl="0" algn="l">
              <a:lnSpc>
                <a:spcPct val="100000"/>
              </a:lnSpc>
              <a:spcBef>
                <a:spcPts val="0"/>
              </a:spcBef>
              <a:spcAft>
                <a:spcPts val="0"/>
              </a:spcAft>
              <a:buClr>
                <a:srgbClr val="000000"/>
              </a:buClr>
              <a:buSzPts val="2400"/>
              <a:buFont typeface="Times New Roman"/>
              <a:buNone/>
            </a:pPr>
            <a:r>
              <a:t/>
            </a:r>
            <a:endParaRPr sz="2400" u="sng"/>
          </a:p>
          <a:p>
            <a:pPr indent="0" lvl="0" marL="0" marR="0" rtl="0" algn="l">
              <a:lnSpc>
                <a:spcPct val="100000"/>
              </a:lnSpc>
              <a:spcBef>
                <a:spcPts val="0"/>
              </a:spcBef>
              <a:spcAft>
                <a:spcPts val="0"/>
              </a:spcAft>
              <a:buClr>
                <a:srgbClr val="000000"/>
              </a:buClr>
              <a:buSzPts val="2400"/>
              <a:buFont typeface="Times New Roman"/>
              <a:buNone/>
            </a:pPr>
            <a:r>
              <a:rPr lang="en-US" sz="2400"/>
              <a:t>If a voter wants to receive a ballot in the mail for future elections, then they should initial here to sign up for permanent vote-by-mail. </a:t>
            </a:r>
            <a:endParaRPr/>
          </a:p>
          <a:p>
            <a:pPr indent="0" lvl="0" marL="0" marR="0" rtl="0" algn="l">
              <a:lnSpc>
                <a:spcPct val="100000"/>
              </a:lnSpc>
              <a:spcBef>
                <a:spcPts val="0"/>
              </a:spcBef>
              <a:spcAft>
                <a:spcPts val="0"/>
              </a:spcAft>
              <a:buNone/>
            </a:pPr>
            <a:r>
              <a:t/>
            </a:r>
            <a:endParaRPr sz="2400"/>
          </a:p>
          <a:p>
            <a:pPr indent="0" lvl="0" marL="0" marR="0" rtl="0" algn="l">
              <a:lnSpc>
                <a:spcPct val="100000"/>
              </a:lnSpc>
              <a:spcBef>
                <a:spcPts val="0"/>
              </a:spcBef>
              <a:spcAft>
                <a:spcPts val="0"/>
              </a:spcAft>
              <a:buNone/>
            </a:pPr>
            <a:r>
              <a:rPr lang="en-US" sz="2400"/>
              <a:t>Note: </a:t>
            </a:r>
            <a:r>
              <a:rPr lang="en-US" sz="2400" u="sng">
                <a:solidFill>
                  <a:schemeClr val="dk1"/>
                </a:solidFill>
              </a:rPr>
              <a:t>All voters will receive a ballot in the mail for the November 2020 election.</a:t>
            </a:r>
            <a:endParaRPr sz="2400">
              <a:solidFill>
                <a:schemeClr val="dk1"/>
              </a:solidFill>
            </a:endParaRPr>
          </a:p>
          <a:p>
            <a:pPr indent="0" lvl="0" marL="0" marR="0" rtl="0" algn="l">
              <a:lnSpc>
                <a:spcPct val="100000"/>
              </a:lnSpc>
              <a:spcBef>
                <a:spcPts val="0"/>
              </a:spcBef>
              <a:spcAft>
                <a:spcPts val="0"/>
              </a:spcAft>
              <a:buNone/>
            </a:pPr>
            <a:r>
              <a:t/>
            </a:r>
            <a:endParaRPr sz="2400"/>
          </a:p>
        </p:txBody>
      </p:sp>
      <p:pic>
        <p:nvPicPr>
          <p:cNvPr id="193" name="Google Shape;193;p22"/>
          <p:cNvPicPr preferRelativeResize="0"/>
          <p:nvPr/>
        </p:nvPicPr>
        <p:blipFill rotWithShape="1">
          <a:blip r:embed="rId3">
            <a:alphaModFix/>
          </a:blip>
          <a:srcRect b="0" l="0" r="0" t="0"/>
          <a:stretch/>
        </p:blipFill>
        <p:spPr>
          <a:xfrm>
            <a:off x="1193004" y="1697169"/>
            <a:ext cx="6762750" cy="666750"/>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0" name="Google Shape;200;p23"/>
          <p:cNvSpPr/>
          <p:nvPr/>
        </p:nvSpPr>
        <p:spPr>
          <a:xfrm>
            <a:off x="217475" y="1648550"/>
            <a:ext cx="8579400" cy="2442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Arial"/>
                <a:ea typeface="Arial"/>
                <a:cs typeface="Arial"/>
                <a:sym typeface="Arial"/>
              </a:rPr>
              <a:t>Ass</a:t>
            </a:r>
            <a:r>
              <a:rPr b="1" lang="en-US" sz="2400"/>
              <a:t>i</a:t>
            </a:r>
            <a:r>
              <a:rPr b="1" i="0" lang="en-US" sz="2400" u="none" cap="none" strike="noStrike">
                <a:solidFill>
                  <a:srgbClr val="000000"/>
                </a:solidFill>
                <a:latin typeface="Arial"/>
                <a:ea typeface="Arial"/>
                <a:cs typeface="Arial"/>
                <a:sym typeface="Arial"/>
              </a:rPr>
              <a:t>stance = putting pen to paper, delivering paper form, and/or </a:t>
            </a:r>
            <a:r>
              <a:rPr b="1" lang="en-US" sz="2400"/>
              <a:t>helping person enter information online</a:t>
            </a:r>
            <a:endParaRPr b="1" sz="2400"/>
          </a:p>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Arial"/>
                <a:ea typeface="Arial"/>
                <a:cs typeface="Arial"/>
                <a:sym typeface="Arial"/>
              </a:rPr>
              <a:t>If you </a:t>
            </a:r>
            <a:r>
              <a:rPr lang="en-US" sz="2400"/>
              <a:t>provide assistance</a:t>
            </a:r>
            <a:r>
              <a:rPr b="0" i="0" lang="en-US" sz="2400" u="none" cap="none" strike="noStrike">
                <a:solidFill>
                  <a:srgbClr val="000000"/>
                </a:solidFill>
                <a:latin typeface="Arial"/>
                <a:ea typeface="Arial"/>
                <a:cs typeface="Arial"/>
                <a:sym typeface="Arial"/>
              </a:rPr>
              <a:t>, you must </a:t>
            </a:r>
            <a:r>
              <a:rPr lang="en-US" sz="2400"/>
              <a:t>indicate that on the voter registration form and provide the name and address of the assister.</a:t>
            </a:r>
            <a:endParaRPr b="0" i="1"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Times New Roman"/>
              <a:buNone/>
            </a:pPr>
            <a:r>
              <a:t/>
            </a:r>
            <a:endParaRPr sz="1900">
              <a:solidFill>
                <a:srgbClr val="FF3300"/>
              </a:solidFill>
            </a:endParaRPr>
          </a:p>
          <a:p>
            <a:pPr indent="0" lvl="0" marL="0" marR="0" rtl="0" algn="l">
              <a:lnSpc>
                <a:spcPct val="100000"/>
              </a:lnSpc>
              <a:spcBef>
                <a:spcPts val="0"/>
              </a:spcBef>
              <a:spcAft>
                <a:spcPts val="0"/>
              </a:spcAft>
              <a:buClr>
                <a:srgbClr val="000000"/>
              </a:buClr>
              <a:buSzPts val="1900"/>
              <a:buFont typeface="Times New Roman"/>
              <a:buNone/>
            </a:pPr>
            <a:r>
              <a:t/>
            </a:r>
            <a:endParaRPr sz="1900">
              <a:solidFill>
                <a:srgbClr val="FF3300"/>
              </a:solidFill>
            </a:endParaRPr>
          </a:p>
        </p:txBody>
      </p:sp>
      <p:sp>
        <p:nvSpPr>
          <p:cNvPr id="201" name="Google Shape;201;p23"/>
          <p:cNvSpPr txBox="1"/>
          <p:nvPr/>
        </p:nvSpPr>
        <p:spPr>
          <a:xfrm>
            <a:off x="306401" y="502442"/>
            <a:ext cx="69141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Times New Roman"/>
              <a:buNone/>
            </a:pPr>
            <a:r>
              <a:rPr b="0" i="0" lang="en-US" sz="4000" u="sng" cap="none" strike="noStrike">
                <a:solidFill>
                  <a:schemeClr val="lt1"/>
                </a:solidFill>
                <a:latin typeface="Arial"/>
                <a:ea typeface="Arial"/>
                <a:cs typeface="Arial"/>
                <a:sym typeface="Arial"/>
              </a:rPr>
              <a:t>Voter Registration Assistance</a:t>
            </a:r>
            <a:endParaRPr/>
          </a:p>
        </p:txBody>
      </p:sp>
      <p:pic>
        <p:nvPicPr>
          <p:cNvPr descr="Janesmith" id="202" name="Google Shape;202;p23"/>
          <p:cNvPicPr preferRelativeResize="0"/>
          <p:nvPr/>
        </p:nvPicPr>
        <p:blipFill rotWithShape="1">
          <a:blip r:embed="rId3">
            <a:alphaModFix/>
          </a:blip>
          <a:srcRect b="0" l="0" r="0" t="0"/>
          <a:stretch/>
        </p:blipFill>
        <p:spPr>
          <a:xfrm>
            <a:off x="3185700" y="3305425"/>
            <a:ext cx="4502201" cy="1981100"/>
          </a:xfrm>
          <a:prstGeom prst="rect">
            <a:avLst/>
          </a:prstGeom>
          <a:noFill/>
          <a:ln cap="flat" cmpd="sng" w="38100">
            <a:solidFill>
              <a:srgbClr val="000000"/>
            </a:solidFill>
            <a:prstDash val="solid"/>
            <a:miter lim="800000"/>
            <a:headEnd len="sm" w="sm" type="none"/>
            <a:tailEnd len="sm" w="sm" type="none"/>
          </a:ln>
        </p:spPr>
      </p:pic>
      <p:sp>
        <p:nvSpPr>
          <p:cNvPr id="203" name="Google Shape;203;p23"/>
          <p:cNvSpPr/>
          <p:nvPr/>
        </p:nvSpPr>
        <p:spPr>
          <a:xfrm>
            <a:off x="217475" y="5429475"/>
            <a:ext cx="7390500" cy="649200"/>
          </a:xfrm>
          <a:prstGeom prst="rect">
            <a:avLst/>
          </a:prstGeom>
          <a:noFill/>
          <a:ln>
            <a:noFill/>
          </a:ln>
        </p:spPr>
        <p:txBody>
          <a:bodyPr anchorCtr="0" anchor="t" bIns="45700" lIns="91425" spcFirstLastPara="1" rIns="91425" wrap="square" tIns="45700">
            <a:noAutofit/>
          </a:bodyPr>
          <a:lstStyle/>
          <a:p>
            <a:pPr indent="0" lvl="0" marL="57150" marR="0" rtl="0" algn="l">
              <a:lnSpc>
                <a:spcPct val="100000"/>
              </a:lnSpc>
              <a:spcBef>
                <a:spcPts val="0"/>
              </a:spcBef>
              <a:spcAft>
                <a:spcPts val="0"/>
              </a:spcAft>
              <a:buNone/>
            </a:pPr>
            <a:r>
              <a:rPr lang="en-US" sz="1900">
                <a:solidFill>
                  <a:srgbClr val="FF3300"/>
                </a:solidFill>
              </a:rPr>
              <a:t>If you help someone complete and deliver their </a:t>
            </a:r>
            <a:r>
              <a:rPr b="1" lang="en-US" sz="1900">
                <a:solidFill>
                  <a:srgbClr val="FF3300"/>
                </a:solidFill>
              </a:rPr>
              <a:t>paper </a:t>
            </a:r>
            <a:r>
              <a:rPr lang="en-US" sz="1900">
                <a:solidFill>
                  <a:srgbClr val="FF3300"/>
                </a:solidFill>
              </a:rPr>
              <a:t>form, you should also fill out and tear off the receipt for the voter to keep.</a:t>
            </a: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0" name="Google Shape;210;p24"/>
          <p:cNvSpPr txBox="1"/>
          <p:nvPr/>
        </p:nvSpPr>
        <p:spPr>
          <a:xfrm>
            <a:off x="282586" y="519358"/>
            <a:ext cx="79992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Times New Roman"/>
              <a:buNone/>
            </a:pPr>
            <a:r>
              <a:rPr b="0" i="0" lang="en-US" sz="3500" u="sng" cap="none" strike="noStrike">
                <a:solidFill>
                  <a:schemeClr val="lt1"/>
                </a:solidFill>
                <a:latin typeface="Arial"/>
                <a:ea typeface="Arial"/>
                <a:cs typeface="Arial"/>
                <a:sym typeface="Arial"/>
              </a:rPr>
              <a:t>Declaration and Signature</a:t>
            </a:r>
            <a:endParaRPr sz="900"/>
          </a:p>
        </p:txBody>
      </p:sp>
      <p:sp>
        <p:nvSpPr>
          <p:cNvPr id="211" name="Google Shape;211;p24"/>
          <p:cNvSpPr/>
          <p:nvPr/>
        </p:nvSpPr>
        <p:spPr>
          <a:xfrm>
            <a:off x="282574" y="1724413"/>
            <a:ext cx="4841700" cy="1508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300"/>
              <a:buFont typeface="Noto Sans Symbols"/>
              <a:buChar char="✔"/>
            </a:pPr>
            <a:r>
              <a:rPr lang="en-US" sz="2300"/>
              <a:t>On the paper form, vo</a:t>
            </a:r>
            <a:r>
              <a:rPr b="0" i="0" lang="en-US" sz="2300" u="none" cap="none" strike="noStrike">
                <a:solidFill>
                  <a:srgbClr val="000000"/>
                </a:solidFill>
                <a:latin typeface="Arial"/>
                <a:ea typeface="Arial"/>
                <a:cs typeface="Arial"/>
                <a:sym typeface="Arial"/>
              </a:rPr>
              <a:t>ters commonly miss the signature box often because it is surrounded by legal text. </a:t>
            </a:r>
            <a:r>
              <a:rPr b="0" i="0" lang="en-US" sz="2300" u="none" cap="none" strike="noStrike">
                <a:solidFill>
                  <a:srgbClr val="C14A0F"/>
                </a:solidFill>
                <a:latin typeface="Arial"/>
                <a:ea typeface="Arial"/>
                <a:cs typeface="Arial"/>
                <a:sym typeface="Arial"/>
              </a:rPr>
              <a:t>Check!</a:t>
            </a:r>
            <a:endParaRPr/>
          </a:p>
          <a:p>
            <a:pPr indent="-342900" lvl="0" marL="342900" marR="0" rtl="0" algn="l">
              <a:lnSpc>
                <a:spcPct val="100000"/>
              </a:lnSpc>
              <a:spcBef>
                <a:spcPts val="0"/>
              </a:spcBef>
              <a:spcAft>
                <a:spcPts val="0"/>
              </a:spcAft>
              <a:buClr>
                <a:srgbClr val="C14A0F"/>
              </a:buClr>
              <a:buSzPts val="2300"/>
              <a:buFont typeface="Noto Sans Symbols"/>
              <a:buChar char="✔"/>
            </a:pPr>
            <a:r>
              <a:rPr b="0" i="0" lang="en-US" sz="2300" u="none" cap="none" strike="noStrike">
                <a:solidFill>
                  <a:srgbClr val="C14A0F"/>
                </a:solidFill>
                <a:latin typeface="Arial"/>
                <a:ea typeface="Arial"/>
                <a:cs typeface="Arial"/>
                <a:sym typeface="Arial"/>
              </a:rPr>
              <a:t>Check date too!</a:t>
            </a:r>
            <a:endParaRPr b="0" i="0" sz="2300" u="none" cap="none" strike="noStrike">
              <a:solidFill>
                <a:srgbClr val="C14A0F"/>
              </a:solidFill>
              <a:latin typeface="Arial"/>
              <a:ea typeface="Arial"/>
              <a:cs typeface="Arial"/>
              <a:sym typeface="Arial"/>
            </a:endParaRPr>
          </a:p>
        </p:txBody>
      </p:sp>
      <p:sp>
        <p:nvSpPr>
          <p:cNvPr id="212" name="Google Shape;212;p24"/>
          <p:cNvSpPr txBox="1"/>
          <p:nvPr/>
        </p:nvSpPr>
        <p:spPr>
          <a:xfrm>
            <a:off x="282575" y="3954225"/>
            <a:ext cx="5684100" cy="200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Noto Sans Symbols"/>
              <a:buChar char="✔"/>
            </a:pPr>
            <a:r>
              <a:rPr lang="en-US" sz="2400">
                <a:solidFill>
                  <a:schemeClr val="dk1"/>
                </a:solidFill>
              </a:rPr>
              <a:t>On the online form, voters can consent to have the DMV share a copy of their signature from their driver’s license, instead of providing a signature. </a:t>
            </a:r>
            <a:endParaRPr>
              <a:solidFill>
                <a:schemeClr val="dk1"/>
              </a:solidFill>
            </a:endParaRPr>
          </a:p>
        </p:txBody>
      </p:sp>
      <p:pic>
        <p:nvPicPr>
          <p:cNvPr descr="BOX 18 072013" id="213" name="Google Shape;213;p24"/>
          <p:cNvPicPr preferRelativeResize="0"/>
          <p:nvPr/>
        </p:nvPicPr>
        <p:blipFill rotWithShape="1">
          <a:blip r:embed="rId3">
            <a:alphaModFix/>
          </a:blip>
          <a:srcRect b="0" l="0" r="0" t="0"/>
          <a:stretch/>
        </p:blipFill>
        <p:spPr>
          <a:xfrm>
            <a:off x="5061519" y="1577375"/>
            <a:ext cx="3843543" cy="2026816"/>
          </a:xfrm>
          <a:prstGeom prst="rect">
            <a:avLst/>
          </a:prstGeom>
          <a:noFill/>
          <a:ln cap="flat" cmpd="sng" w="15875">
            <a:solidFill>
              <a:schemeClr val="dk1"/>
            </a:solidFill>
            <a:prstDash val="solid"/>
            <a:miter lim="800000"/>
            <a:headEnd len="sm" w="sm" type="none"/>
            <a:tailEnd len="sm" w="sm" type="none"/>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txBox="1"/>
          <p:nvPr/>
        </p:nvSpPr>
        <p:spPr>
          <a:xfrm>
            <a:off x="409850" y="204133"/>
            <a:ext cx="2667000" cy="1484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p25"/>
          <p:cNvPicPr preferRelativeResize="0"/>
          <p:nvPr/>
        </p:nvPicPr>
        <p:blipFill rotWithShape="1">
          <a:blip r:embed="rId3">
            <a:alphaModFix/>
          </a:blip>
          <a:srcRect b="0" l="0" r="0" t="0"/>
          <a:stretch/>
        </p:blipFill>
        <p:spPr>
          <a:xfrm>
            <a:off x="5372100" y="559112"/>
            <a:ext cx="2667000" cy="1009650"/>
          </a:xfrm>
          <a:prstGeom prst="rect">
            <a:avLst/>
          </a:prstGeom>
          <a:noFill/>
          <a:ln>
            <a:noFill/>
          </a:ln>
        </p:spPr>
      </p:pic>
      <p:sp>
        <p:nvSpPr>
          <p:cNvPr id="220" name="Google Shape;220;p25"/>
          <p:cNvSpPr/>
          <p:nvPr/>
        </p:nvSpPr>
        <p:spPr>
          <a:xfrm>
            <a:off x="2991975" y="2449675"/>
            <a:ext cx="4572000" cy="26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Arial"/>
                <a:ea typeface="Arial"/>
                <a:cs typeface="Arial"/>
                <a:sym typeface="Arial"/>
              </a:rPr>
              <a:t>CHECK EVERYTHING before submitting</a:t>
            </a:r>
            <a:endParaRPr/>
          </a:p>
          <a:p>
            <a:pPr indent="0" lvl="0" marL="0" marR="0" rtl="0" algn="l">
              <a:lnSpc>
                <a:spcPct val="100000"/>
              </a:lnSpc>
              <a:spcBef>
                <a:spcPts val="0"/>
              </a:spcBef>
              <a:spcAft>
                <a:spcPts val="0"/>
              </a:spcAft>
              <a:buClr>
                <a:srgbClr val="000000"/>
              </a:buClr>
              <a:buSzPts val="2400"/>
              <a:buFont typeface="Times New Roman"/>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2200">
              <a:solidFill>
                <a:schemeClr val="dk1"/>
              </a:solidFill>
            </a:endParaRPr>
          </a:p>
        </p:txBody>
      </p:sp>
      <p:sp>
        <p:nvSpPr>
          <p:cNvPr id="221" name="Google Shape;221;p25"/>
          <p:cNvSpPr txBox="1"/>
          <p:nvPr/>
        </p:nvSpPr>
        <p:spPr>
          <a:xfrm>
            <a:off x="227635" y="567936"/>
            <a:ext cx="5410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5400" u="none" cap="none" strike="noStrike">
                <a:solidFill>
                  <a:srgbClr val="000000"/>
                </a:solidFill>
                <a:latin typeface="Arial"/>
                <a:ea typeface="Arial"/>
                <a:cs typeface="Arial"/>
                <a:sym typeface="Arial"/>
              </a:rPr>
              <a:t>Almost there!</a:t>
            </a:r>
            <a:endParaRPr b="0" i="0" sz="5400" u="none" cap="none" strike="noStrike">
              <a:solidFill>
                <a:srgbClr val="000000"/>
              </a:solidFill>
              <a:latin typeface="Arial"/>
              <a:ea typeface="Arial"/>
              <a:cs typeface="Arial"/>
              <a:sym typeface="Arial"/>
            </a:endParaRPr>
          </a:p>
        </p:txBody>
      </p:sp>
      <p:sp>
        <p:nvSpPr>
          <p:cNvPr id="222" name="Google Shape;222;p25"/>
          <p:cNvSpPr txBox="1"/>
          <p:nvPr/>
        </p:nvSpPr>
        <p:spPr>
          <a:xfrm>
            <a:off x="409850" y="2425150"/>
            <a:ext cx="2301300" cy="846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t>Remember</a:t>
            </a:r>
            <a:endParaRPr b="1" sz="2800"/>
          </a:p>
        </p:txBody>
      </p:sp>
      <p:sp>
        <p:nvSpPr>
          <p:cNvPr id="223" name="Google Shape;223;p25"/>
          <p:cNvSpPr txBox="1"/>
          <p:nvPr/>
        </p:nvSpPr>
        <p:spPr>
          <a:xfrm>
            <a:off x="409850" y="3597125"/>
            <a:ext cx="7629300" cy="30588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400"/>
              <a:buFont typeface="Times New Roman"/>
              <a:buChar char="•"/>
            </a:pPr>
            <a:r>
              <a:rPr lang="en-US" sz="2500">
                <a:solidFill>
                  <a:schemeClr val="dk1"/>
                </a:solidFill>
              </a:rPr>
              <a:t>Voter should receive a “proof of registration” card within 2 weeks</a:t>
            </a:r>
            <a:r>
              <a:rPr lang="en-US" sz="2300">
                <a:solidFill>
                  <a:schemeClr val="dk1"/>
                </a:solidFill>
              </a:rPr>
              <a:t>.</a:t>
            </a:r>
            <a:endParaRPr sz="2300">
              <a:solidFill>
                <a:schemeClr val="dk1"/>
              </a:solidFill>
            </a:endParaRPr>
          </a:p>
          <a:p>
            <a:pPr indent="0" lvl="0" marL="457200" rtl="0" algn="l">
              <a:spcBef>
                <a:spcPts val="0"/>
              </a:spcBef>
              <a:spcAft>
                <a:spcPts val="0"/>
              </a:spcAft>
              <a:buNone/>
            </a:pPr>
            <a:r>
              <a:t/>
            </a:r>
            <a:endParaRPr sz="2300">
              <a:solidFill>
                <a:schemeClr val="dk1"/>
              </a:solidFill>
            </a:endParaRPr>
          </a:p>
          <a:p>
            <a:pPr indent="-336550" lvl="0" marL="342900" rtl="0" algn="l">
              <a:spcBef>
                <a:spcPts val="0"/>
              </a:spcBef>
              <a:spcAft>
                <a:spcPts val="0"/>
              </a:spcAft>
              <a:buClr>
                <a:schemeClr val="dk1"/>
              </a:buClr>
              <a:buSzPts val="2300"/>
              <a:buChar char="•"/>
            </a:pPr>
            <a:r>
              <a:rPr b="1" i="1" lang="en-US" sz="2300">
                <a:solidFill>
                  <a:schemeClr val="dk1"/>
                </a:solidFill>
              </a:rPr>
              <a:t>Tip: Help the voter sign up for ballot tracking so they know when their mail ballot is coming for the November 2020 election: WheresMyBallot.sos.ca.gov</a:t>
            </a:r>
            <a:endParaRPr b="1" i="1" sz="23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0" name="Google Shape;230;p26"/>
          <p:cNvSpPr txBox="1"/>
          <p:nvPr/>
        </p:nvSpPr>
        <p:spPr>
          <a:xfrm>
            <a:off x="510375" y="489775"/>
            <a:ext cx="73914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4000">
                <a:solidFill>
                  <a:schemeClr val="lt1"/>
                </a:solidFill>
              </a:rPr>
              <a:t>Helping People Register to Vote</a:t>
            </a:r>
            <a:endParaRPr b="0" i="0" sz="4000" u="none" cap="none" strike="noStrike">
              <a:solidFill>
                <a:schemeClr val="lt1"/>
              </a:solidFill>
              <a:latin typeface="Arial"/>
              <a:ea typeface="Arial"/>
              <a:cs typeface="Arial"/>
              <a:sym typeface="Arial"/>
            </a:endParaRPr>
          </a:p>
        </p:txBody>
      </p:sp>
      <p:sp>
        <p:nvSpPr>
          <p:cNvPr id="231" name="Google Shape;231;p26"/>
          <p:cNvSpPr/>
          <p:nvPr/>
        </p:nvSpPr>
        <p:spPr>
          <a:xfrm>
            <a:off x="510375" y="1605825"/>
            <a:ext cx="7982700" cy="456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800"/>
              <a:t>Ideas for how to help your community register:</a:t>
            </a:r>
            <a:endParaRPr sz="2800"/>
          </a:p>
          <a:p>
            <a:pPr indent="-406400" lvl="0" marL="457200" marR="0" rtl="0" algn="l">
              <a:lnSpc>
                <a:spcPct val="100000"/>
              </a:lnSpc>
              <a:spcBef>
                <a:spcPts val="1000"/>
              </a:spcBef>
              <a:spcAft>
                <a:spcPts val="0"/>
              </a:spcAft>
              <a:buSzPts val="2800"/>
              <a:buChar char="-"/>
            </a:pPr>
            <a:r>
              <a:rPr lang="en-US" sz="2800"/>
              <a:t>Hold an online workshop to explain the online registration process</a:t>
            </a:r>
            <a:endParaRPr sz="2800"/>
          </a:p>
          <a:p>
            <a:pPr indent="-406400" lvl="0" marL="457200" marR="0" rtl="0" algn="l">
              <a:lnSpc>
                <a:spcPct val="100000"/>
              </a:lnSpc>
              <a:spcBef>
                <a:spcPts val="1000"/>
              </a:spcBef>
              <a:spcAft>
                <a:spcPts val="0"/>
              </a:spcAft>
              <a:buSzPts val="2800"/>
              <a:buChar char="-"/>
            </a:pPr>
            <a:r>
              <a:rPr lang="en-US" sz="2800"/>
              <a:t>Offer online or phone office hours to help community members register</a:t>
            </a:r>
            <a:endParaRPr sz="2800"/>
          </a:p>
          <a:p>
            <a:pPr indent="-419100" lvl="0" marL="457200" marR="0" rtl="0" algn="l">
              <a:lnSpc>
                <a:spcPct val="100000"/>
              </a:lnSpc>
              <a:spcBef>
                <a:spcPts val="1000"/>
              </a:spcBef>
              <a:spcAft>
                <a:spcPts val="0"/>
              </a:spcAft>
              <a:buSzPts val="3000"/>
              <a:buChar char="-"/>
            </a:pPr>
            <a:r>
              <a:rPr lang="en-US" sz="2800"/>
              <a:t>If public health rules allow, provide in-person assistance &amp; copies of paper forms at community events </a:t>
            </a:r>
            <a:r>
              <a:rPr i="1" lang="en-US" sz="2000"/>
              <a:t>(call your county elections office for more information on getting paper forms)</a:t>
            </a:r>
            <a:endParaRPr i="1" sz="2000"/>
          </a:p>
          <a:p>
            <a:pPr indent="0" lvl="0" marL="0" marR="0" rtl="0" algn="l">
              <a:lnSpc>
                <a:spcPct val="100000"/>
              </a:lnSpc>
              <a:spcBef>
                <a:spcPts val="1000"/>
              </a:spcBef>
              <a:spcAft>
                <a:spcPts val="1000"/>
              </a:spcAft>
              <a:buNone/>
            </a:pPr>
            <a:r>
              <a:t/>
            </a:r>
            <a:endParaRPr b="0" i="1" sz="32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9"/>
          <p:cNvSpPr txBox="1"/>
          <p:nvPr>
            <p:ph type="title"/>
          </p:nvPr>
        </p:nvSpPr>
        <p:spPr>
          <a:xfrm>
            <a:off x="397043" y="245533"/>
            <a:ext cx="8590500" cy="9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4000"/>
              <a:t>Who Can Vote?</a:t>
            </a:r>
            <a:endParaRPr sz="4000">
              <a:solidFill>
                <a:schemeClr val="lt1"/>
              </a:solidFill>
            </a:endParaRPr>
          </a:p>
        </p:txBody>
      </p:sp>
      <p:sp>
        <p:nvSpPr>
          <p:cNvPr id="73" name="Google Shape;73;p9"/>
          <p:cNvSpPr txBox="1"/>
          <p:nvPr>
            <p:ph idx="1" type="body"/>
          </p:nvPr>
        </p:nvSpPr>
        <p:spPr>
          <a:xfrm>
            <a:off x="427043" y="1722075"/>
            <a:ext cx="8289900" cy="4587900"/>
          </a:xfrm>
          <a:prstGeom prst="rect">
            <a:avLst/>
          </a:prstGeom>
          <a:noFill/>
          <a:ln>
            <a:noFill/>
          </a:ln>
        </p:spPr>
        <p:txBody>
          <a:bodyPr anchorCtr="0" anchor="t" bIns="45700" lIns="91425" spcFirstLastPara="1" rIns="91425" wrap="square" tIns="45700">
            <a:noAutofit/>
          </a:bodyPr>
          <a:lstStyle/>
          <a:p>
            <a:pPr indent="-203200" lvl="0" marL="119062" marR="0" rtl="0" algn="l">
              <a:lnSpc>
                <a:spcPct val="100000"/>
              </a:lnSpc>
              <a:spcBef>
                <a:spcPts val="0"/>
              </a:spcBef>
              <a:spcAft>
                <a:spcPts val="0"/>
              </a:spcAft>
              <a:buClr>
                <a:schemeClr val="accent1"/>
              </a:buClr>
              <a:buSzPts val="3200"/>
              <a:buFont typeface="Arial"/>
              <a:buChar char="•"/>
            </a:pPr>
            <a:r>
              <a:rPr b="0" i="0" lang="en-US" sz="3200" u="none" cap="none" strike="noStrike">
                <a:solidFill>
                  <a:schemeClr val="dk1"/>
                </a:solidFill>
                <a:latin typeface="Arial"/>
                <a:ea typeface="Arial"/>
                <a:cs typeface="Arial"/>
                <a:sym typeface="Arial"/>
              </a:rPr>
              <a:t> You can</a:t>
            </a:r>
            <a:r>
              <a:rPr lang="en-US" sz="3200"/>
              <a:t> vote in this election if you are:</a:t>
            </a:r>
            <a:endParaRPr sz="3200"/>
          </a:p>
          <a:p>
            <a:pPr indent="-203200" lvl="1" marL="685800" marR="0" rtl="0" algn="l">
              <a:lnSpc>
                <a:spcPct val="100000"/>
              </a:lnSpc>
              <a:spcBef>
                <a:spcPts val="1200"/>
              </a:spcBef>
              <a:spcAft>
                <a:spcPts val="0"/>
              </a:spcAft>
              <a:buClr>
                <a:schemeClr val="accent1"/>
              </a:buClr>
              <a:buSzPts val="2400"/>
              <a:buFont typeface="Arial"/>
              <a:buChar char="–"/>
            </a:pPr>
            <a:r>
              <a:rPr lang="en-US" sz="2400"/>
              <a:t>U.S. Citizen</a:t>
            </a:r>
            <a:endParaRPr sz="2400"/>
          </a:p>
          <a:p>
            <a:pPr indent="-203200" lvl="1" marL="685800" marR="0" rtl="0" algn="l">
              <a:lnSpc>
                <a:spcPct val="100000"/>
              </a:lnSpc>
              <a:spcBef>
                <a:spcPts val="1200"/>
              </a:spcBef>
              <a:spcAft>
                <a:spcPts val="0"/>
              </a:spcAft>
              <a:buClr>
                <a:schemeClr val="accent1"/>
              </a:buClr>
              <a:buSzPts val="2400"/>
              <a:buFont typeface="Arial"/>
              <a:buChar char="–"/>
            </a:pPr>
            <a:r>
              <a:rPr lang="en-US" sz="2400"/>
              <a:t>Resident of California</a:t>
            </a:r>
            <a:endParaRPr sz="2400"/>
          </a:p>
          <a:p>
            <a:pPr indent="-203200" lvl="1" marL="685800" marR="0" rtl="0" algn="l">
              <a:lnSpc>
                <a:spcPct val="100000"/>
              </a:lnSpc>
              <a:spcBef>
                <a:spcPts val="1200"/>
              </a:spcBef>
              <a:spcAft>
                <a:spcPts val="0"/>
              </a:spcAft>
              <a:buClr>
                <a:schemeClr val="accent1"/>
              </a:buClr>
              <a:buSzPts val="2400"/>
              <a:buFont typeface="Arial"/>
              <a:buChar char="–"/>
            </a:pPr>
            <a:r>
              <a:rPr lang="en-US" sz="2400"/>
              <a:t>18 years old or older on Election Day</a:t>
            </a:r>
            <a:endParaRPr sz="2400"/>
          </a:p>
          <a:p>
            <a:pPr indent="-203200" lvl="1" marL="685800" marR="0" rtl="0" algn="l">
              <a:lnSpc>
                <a:spcPct val="100000"/>
              </a:lnSpc>
              <a:spcBef>
                <a:spcPts val="1200"/>
              </a:spcBef>
              <a:spcAft>
                <a:spcPts val="0"/>
              </a:spcAft>
              <a:buClr>
                <a:schemeClr val="accent1"/>
              </a:buClr>
              <a:buSzPts val="2400"/>
              <a:buFont typeface="Arial"/>
              <a:buChar char="–"/>
            </a:pPr>
            <a:r>
              <a:rPr lang="en-US" sz="2400"/>
              <a:t>Not currently in prison or on parole for a felony</a:t>
            </a:r>
            <a:endParaRPr sz="2400"/>
          </a:p>
          <a:p>
            <a:pPr indent="-203200" lvl="1" marL="685800" marR="0" rtl="0" algn="l">
              <a:lnSpc>
                <a:spcPct val="100000"/>
              </a:lnSpc>
              <a:spcBef>
                <a:spcPts val="1200"/>
              </a:spcBef>
              <a:spcAft>
                <a:spcPts val="0"/>
              </a:spcAft>
              <a:buClr>
                <a:schemeClr val="accent1"/>
              </a:buClr>
              <a:buSzPts val="2400"/>
              <a:buFont typeface="Arial"/>
              <a:buChar char="–"/>
            </a:pPr>
            <a:r>
              <a:rPr lang="en-US" sz="2400"/>
              <a:t>Not found by a court to be “mentally incompetent”</a:t>
            </a:r>
            <a:endParaRPr sz="2400"/>
          </a:p>
          <a:p>
            <a:pPr indent="0" lvl="0" marL="0" marR="0" rtl="0" algn="l">
              <a:lnSpc>
                <a:spcPct val="100000"/>
              </a:lnSpc>
              <a:spcBef>
                <a:spcPts val="1200"/>
              </a:spcBef>
              <a:spcAft>
                <a:spcPts val="0"/>
              </a:spcAft>
              <a:buNone/>
            </a:pPr>
            <a:r>
              <a:t/>
            </a:r>
            <a:endParaRPr sz="2400"/>
          </a:p>
          <a:p>
            <a:pPr indent="0" lvl="1" marL="482600" marR="0" rtl="0" algn="l">
              <a:lnSpc>
                <a:spcPct val="100000"/>
              </a:lnSpc>
              <a:spcBef>
                <a:spcPts val="1200"/>
              </a:spcBef>
              <a:spcAft>
                <a:spcPts val="0"/>
              </a:spcAft>
              <a:buClr>
                <a:schemeClr val="accent1"/>
              </a:buClr>
              <a:buSzPts val="2400"/>
              <a:buNone/>
            </a:pPr>
            <a:r>
              <a:rPr lang="en-US" sz="2400"/>
              <a:t>** Note: you can pre-register to vote if you are 16 or 17</a:t>
            </a:r>
            <a:endParaRPr/>
          </a:p>
          <a:p>
            <a:pPr indent="0" lvl="1" marL="482600" marR="0" rtl="0" algn="l">
              <a:lnSpc>
                <a:spcPct val="100000"/>
              </a:lnSpc>
              <a:spcBef>
                <a:spcPts val="1200"/>
              </a:spcBef>
              <a:spcAft>
                <a:spcPts val="0"/>
              </a:spcAft>
              <a:buClr>
                <a:schemeClr val="accent1"/>
              </a:buClr>
              <a:buSzPts val="2400"/>
              <a:buNone/>
            </a:pPr>
            <a:r>
              <a:t/>
            </a:r>
            <a:endParaRPr sz="2400"/>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27"/>
          <p:cNvSpPr txBox="1"/>
          <p:nvPr/>
        </p:nvSpPr>
        <p:spPr>
          <a:xfrm>
            <a:off x="510375" y="489775"/>
            <a:ext cx="73914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4000">
                <a:solidFill>
                  <a:schemeClr val="lt1"/>
                </a:solidFill>
              </a:rPr>
              <a:t>Helping People Register to Vote</a:t>
            </a:r>
            <a:endParaRPr b="0" i="0" sz="4000" u="none" cap="none" strike="noStrike">
              <a:solidFill>
                <a:schemeClr val="lt1"/>
              </a:solidFill>
              <a:latin typeface="Arial"/>
              <a:ea typeface="Arial"/>
              <a:cs typeface="Arial"/>
              <a:sym typeface="Arial"/>
            </a:endParaRPr>
          </a:p>
        </p:txBody>
      </p:sp>
      <p:sp>
        <p:nvSpPr>
          <p:cNvPr id="239" name="Google Shape;239;p27"/>
          <p:cNvSpPr/>
          <p:nvPr/>
        </p:nvSpPr>
        <p:spPr>
          <a:xfrm>
            <a:off x="510387" y="1632525"/>
            <a:ext cx="7848600" cy="40320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Clr>
                <a:schemeClr val="dk1"/>
              </a:buClr>
              <a:buSzPts val="3200"/>
              <a:buChar char="-"/>
            </a:pPr>
            <a:r>
              <a:rPr lang="en-US" sz="3200">
                <a:solidFill>
                  <a:schemeClr val="dk1"/>
                </a:solidFill>
              </a:rPr>
              <a:t>Make sure anyone helping to register voters is fully trained.</a:t>
            </a:r>
            <a:endParaRPr sz="3200">
              <a:solidFill>
                <a:schemeClr val="dk1"/>
              </a:solidFill>
            </a:endParaRPr>
          </a:p>
          <a:p>
            <a:pPr indent="-431800" lvl="1" marL="914400" rtl="0" algn="l">
              <a:spcBef>
                <a:spcPts val="1000"/>
              </a:spcBef>
              <a:spcAft>
                <a:spcPts val="0"/>
              </a:spcAft>
              <a:buClr>
                <a:schemeClr val="dk1"/>
              </a:buClr>
              <a:buSzPts val="3200"/>
              <a:buChar char="-"/>
            </a:pPr>
            <a:r>
              <a:rPr lang="en-US" sz="3200">
                <a:solidFill>
                  <a:schemeClr val="dk1"/>
                </a:solidFill>
              </a:rPr>
              <a:t>Must know: voter eligibility rules, specific rules about helping someone register</a:t>
            </a:r>
            <a:endParaRPr sz="3200">
              <a:solidFill>
                <a:schemeClr val="dk1"/>
              </a:solidFill>
            </a:endParaRPr>
          </a:p>
          <a:p>
            <a:pPr indent="-431800" lvl="0" marL="457200" rtl="0" algn="l">
              <a:spcBef>
                <a:spcPts val="1000"/>
              </a:spcBef>
              <a:spcAft>
                <a:spcPts val="1000"/>
              </a:spcAft>
              <a:buClr>
                <a:schemeClr val="dk1"/>
              </a:buClr>
              <a:buSzPts val="3200"/>
              <a:buChar char="-"/>
            </a:pPr>
            <a:r>
              <a:rPr i="1" lang="en-US" sz="3200">
                <a:solidFill>
                  <a:schemeClr val="dk1"/>
                </a:solidFill>
              </a:rPr>
              <a:t>You do </a:t>
            </a:r>
            <a:r>
              <a:rPr b="1" i="1" lang="en-US" sz="3200">
                <a:solidFill>
                  <a:schemeClr val="dk1"/>
                </a:solidFill>
              </a:rPr>
              <a:t>not</a:t>
            </a:r>
            <a:r>
              <a:rPr i="1" lang="en-US" sz="3200">
                <a:solidFill>
                  <a:schemeClr val="dk1"/>
                </a:solidFill>
              </a:rPr>
              <a:t> need to be a citizen or of a particular age to register someone else to vote.</a:t>
            </a:r>
            <a:endParaRPr b="0" i="1" sz="32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473419" y="295371"/>
            <a:ext cx="8582400" cy="77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latin typeface="Arial"/>
                <a:ea typeface="Arial"/>
                <a:cs typeface="Arial"/>
                <a:sym typeface="Arial"/>
              </a:rPr>
              <a:t>Voter Registration No Nos</a:t>
            </a:r>
            <a:endParaRPr b="1" i="0" sz="4000" cap="none" strike="noStrike">
              <a:solidFill>
                <a:schemeClr val="lt1"/>
              </a:solidFill>
            </a:endParaRPr>
          </a:p>
        </p:txBody>
      </p:sp>
      <p:sp>
        <p:nvSpPr>
          <p:cNvPr id="246" name="Google Shape;246;p28"/>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7" name="Google Shape;247;p28"/>
          <p:cNvSpPr/>
          <p:nvPr/>
        </p:nvSpPr>
        <p:spPr>
          <a:xfrm>
            <a:off x="330879" y="1644700"/>
            <a:ext cx="8094300" cy="4370400"/>
          </a:xfrm>
          <a:prstGeom prst="rect">
            <a:avLst/>
          </a:prstGeom>
          <a:noFill/>
          <a:ln>
            <a:noFill/>
          </a:ln>
        </p:spPr>
        <p:txBody>
          <a:bodyPr anchorCtr="0" anchor="t" bIns="45700" lIns="91425" spcFirstLastPara="1" rIns="91425" wrap="square" tIns="45700">
            <a:noAutofit/>
          </a:bodyPr>
          <a:lstStyle/>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rgbClr val="000000"/>
                </a:solidFill>
                <a:latin typeface="Arial"/>
                <a:ea typeface="Arial"/>
                <a:cs typeface="Arial"/>
                <a:sym typeface="Arial"/>
              </a:rPr>
              <a:t>You </a:t>
            </a:r>
            <a:r>
              <a:rPr b="1" i="0" lang="en-US" sz="3600" u="none" cap="none" strike="noStrike">
                <a:solidFill>
                  <a:srgbClr val="000000"/>
                </a:solidFill>
                <a:latin typeface="Arial"/>
                <a:ea typeface="Arial"/>
                <a:cs typeface="Arial"/>
                <a:sym typeface="Arial"/>
              </a:rPr>
              <a:t>cannot</a:t>
            </a:r>
            <a:r>
              <a:rPr b="0" i="0" lang="en-US" sz="3600" u="none" cap="none" strike="noStrike">
                <a:solidFill>
                  <a:srgbClr val="000000"/>
                </a:solidFill>
                <a:latin typeface="Arial"/>
                <a:ea typeface="Arial"/>
                <a:cs typeface="Arial"/>
                <a:sym typeface="Arial"/>
              </a:rPr>
              <a:t> offer a</a:t>
            </a:r>
            <a:r>
              <a:rPr lang="en-US" sz="3600"/>
              <a:t>n </a:t>
            </a:r>
            <a:endParaRPr sz="3600"/>
          </a:p>
          <a:p>
            <a:pPr indent="0" lvl="0" marL="74295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incentive, prize, cookie, etc.</a:t>
            </a:r>
            <a:endParaRPr/>
          </a:p>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rgbClr val="000000"/>
                </a:solidFill>
                <a:latin typeface="Arial"/>
                <a:ea typeface="Arial"/>
                <a:cs typeface="Arial"/>
                <a:sym typeface="Arial"/>
              </a:rPr>
              <a:t>You </a:t>
            </a:r>
            <a:r>
              <a:rPr b="1" i="0" lang="en-US" sz="3600" u="none" cap="none" strike="noStrike">
                <a:solidFill>
                  <a:srgbClr val="000000"/>
                </a:solidFill>
                <a:latin typeface="Arial"/>
                <a:ea typeface="Arial"/>
                <a:cs typeface="Arial"/>
                <a:sym typeface="Arial"/>
              </a:rPr>
              <a:t>cannot</a:t>
            </a:r>
            <a:r>
              <a:rPr b="0" i="0" lang="en-US" sz="3600" u="none" cap="none" strike="noStrike">
                <a:solidFill>
                  <a:srgbClr val="000000"/>
                </a:solidFill>
                <a:latin typeface="Arial"/>
                <a:ea typeface="Arial"/>
                <a:cs typeface="Arial"/>
                <a:sym typeface="Arial"/>
              </a:rPr>
              <a:t> influence or tamper with a voter’s party registration.</a:t>
            </a:r>
            <a:endParaRPr/>
          </a:p>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rgbClr val="000000"/>
                </a:solidFill>
                <a:latin typeface="Arial"/>
                <a:ea typeface="Arial"/>
                <a:cs typeface="Arial"/>
                <a:sym typeface="Arial"/>
              </a:rPr>
              <a:t>You </a:t>
            </a:r>
            <a:r>
              <a:rPr b="1" i="0" lang="en-US" sz="3600" u="none" cap="none" strike="noStrike">
                <a:solidFill>
                  <a:srgbClr val="000000"/>
                </a:solidFill>
                <a:latin typeface="Arial"/>
                <a:ea typeface="Arial"/>
                <a:cs typeface="Arial"/>
                <a:sym typeface="Arial"/>
              </a:rPr>
              <a:t>cannot</a:t>
            </a:r>
            <a:r>
              <a:rPr b="0" i="0" lang="en-US" sz="3600" u="none" cap="none" strike="noStrike">
                <a:solidFill>
                  <a:srgbClr val="000000"/>
                </a:solidFill>
                <a:latin typeface="Arial"/>
                <a:ea typeface="Arial"/>
                <a:cs typeface="Arial"/>
                <a:sym typeface="Arial"/>
              </a:rPr>
              <a:t> register someone who you know is not entitled to register (</a:t>
            </a:r>
            <a:r>
              <a:rPr lang="en-US" sz="3600"/>
              <a:t>such as a</a:t>
            </a:r>
            <a:r>
              <a:rPr b="0" i="0" lang="en-US" sz="3600" u="none" cap="none" strike="noStrike">
                <a:solidFill>
                  <a:srgbClr val="000000"/>
                </a:solidFill>
                <a:latin typeface="Arial"/>
                <a:ea typeface="Arial"/>
                <a:cs typeface="Arial"/>
                <a:sym typeface="Arial"/>
              </a:rPr>
              <a:t> noncitizen, a person on parole, etc.). </a:t>
            </a:r>
            <a:endParaRPr/>
          </a:p>
          <a:p>
            <a:pPr indent="0" lvl="0" marL="0" marR="0" rtl="0" algn="l">
              <a:lnSpc>
                <a:spcPct val="100000"/>
              </a:lnSpc>
              <a:spcBef>
                <a:spcPts val="0"/>
              </a:spcBef>
              <a:spcAft>
                <a:spcPts val="0"/>
              </a:spcAft>
              <a:buNone/>
            </a:pPr>
            <a:r>
              <a:t/>
            </a:r>
            <a:endParaRPr b="0" i="0" sz="2600" u="none" cap="none" strike="noStrike">
              <a:solidFill>
                <a:srgbClr val="000000"/>
              </a:solidFill>
              <a:latin typeface="Arial"/>
              <a:ea typeface="Arial"/>
              <a:cs typeface="Arial"/>
              <a:sym typeface="Arial"/>
            </a:endParaRPr>
          </a:p>
        </p:txBody>
      </p:sp>
      <p:pic>
        <p:nvPicPr>
          <p:cNvPr descr="Image result for cookie" id="248" name="Google Shape;248;p28"/>
          <p:cNvPicPr preferRelativeResize="0"/>
          <p:nvPr/>
        </p:nvPicPr>
        <p:blipFill rotWithShape="1">
          <a:blip r:embed="rId3">
            <a:alphaModFix/>
          </a:blip>
          <a:srcRect b="0" l="0" r="0" t="0"/>
          <a:stretch/>
        </p:blipFill>
        <p:spPr>
          <a:xfrm>
            <a:off x="6588897" y="345559"/>
            <a:ext cx="2282348" cy="2241265"/>
          </a:xfrm>
          <a:prstGeom prst="rect">
            <a:avLst/>
          </a:prstGeom>
          <a:noFill/>
          <a:ln>
            <a:noFill/>
          </a:ln>
        </p:spPr>
      </p:pic>
      <p:cxnSp>
        <p:nvCxnSpPr>
          <p:cNvPr id="249" name="Google Shape;249;p28"/>
          <p:cNvCxnSpPr/>
          <p:nvPr/>
        </p:nvCxnSpPr>
        <p:spPr>
          <a:xfrm>
            <a:off x="6895883" y="629568"/>
            <a:ext cx="1656600" cy="1564800"/>
          </a:xfrm>
          <a:prstGeom prst="straightConnector1">
            <a:avLst/>
          </a:prstGeom>
          <a:noFill/>
          <a:ln cap="flat" cmpd="sng" w="101600">
            <a:solidFill>
              <a:srgbClr val="C00000"/>
            </a:solidFill>
            <a:prstDash val="solid"/>
            <a:round/>
            <a:headEnd len="sm" w="sm" type="none"/>
            <a:tailEnd len="sm" w="sm" type="none"/>
          </a:ln>
        </p:spPr>
      </p:cxnSp>
      <p:cxnSp>
        <p:nvCxnSpPr>
          <p:cNvPr id="250" name="Google Shape;250;p28"/>
          <p:cNvCxnSpPr/>
          <p:nvPr/>
        </p:nvCxnSpPr>
        <p:spPr>
          <a:xfrm flipH="1" rot="10800000">
            <a:off x="6895883" y="556627"/>
            <a:ext cx="1529400" cy="1637700"/>
          </a:xfrm>
          <a:prstGeom prst="straightConnector1">
            <a:avLst/>
          </a:prstGeom>
          <a:noFill/>
          <a:ln cap="flat" cmpd="sng" w="101600">
            <a:solidFill>
              <a:srgbClr val="C00000"/>
            </a:solidFill>
            <a:prstDash val="solid"/>
            <a:round/>
            <a:headEnd len="sm" w="sm" type="none"/>
            <a:tailEnd len="sm" w="sm" type="none"/>
          </a:ln>
        </p:spPr>
      </p:cxn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7" name="Google Shape;257;p29"/>
          <p:cNvSpPr txBox="1"/>
          <p:nvPr/>
        </p:nvSpPr>
        <p:spPr>
          <a:xfrm>
            <a:off x="457025" y="160075"/>
            <a:ext cx="73914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400">
                <a:solidFill>
                  <a:schemeClr val="lt1"/>
                </a:solidFill>
              </a:rPr>
              <a:t>Rules about Helping Someone Register to Vote</a:t>
            </a:r>
            <a:endParaRPr b="0" i="0" sz="2800" u="none" cap="none" strike="noStrike">
              <a:solidFill>
                <a:schemeClr val="lt1"/>
              </a:solidFill>
              <a:latin typeface="Arial"/>
              <a:ea typeface="Arial"/>
              <a:cs typeface="Arial"/>
              <a:sym typeface="Arial"/>
            </a:endParaRPr>
          </a:p>
        </p:txBody>
      </p:sp>
      <p:sp>
        <p:nvSpPr>
          <p:cNvPr id="258" name="Google Shape;258;p29"/>
          <p:cNvSpPr/>
          <p:nvPr/>
        </p:nvSpPr>
        <p:spPr>
          <a:xfrm>
            <a:off x="409937" y="1778250"/>
            <a:ext cx="7848600" cy="40320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SzPts val="2800"/>
              <a:buChar char="●"/>
            </a:pPr>
            <a:r>
              <a:rPr lang="en-US" sz="2800"/>
              <a:t>Respect voter privacy -- </a:t>
            </a:r>
            <a:r>
              <a:rPr b="0" i="1" lang="en-US" sz="2800" u="none" cap="none" strike="noStrike">
                <a:solidFill>
                  <a:srgbClr val="000000"/>
                </a:solidFill>
                <a:latin typeface="Arial"/>
                <a:ea typeface="Arial"/>
                <a:cs typeface="Arial"/>
                <a:sym typeface="Arial"/>
              </a:rPr>
              <a:t>If someone wants to register to vote in private</a:t>
            </a:r>
            <a:r>
              <a:rPr i="1" lang="en-US" sz="2800"/>
              <a:t>, such as by taking their form home or registering later, let them do so</a:t>
            </a:r>
            <a:r>
              <a:rPr b="0" i="1" lang="en-US" sz="2800" u="none" cap="none" strike="noStrike">
                <a:solidFill>
                  <a:srgbClr val="000000"/>
                </a:solidFill>
                <a:latin typeface="Arial"/>
                <a:ea typeface="Arial"/>
                <a:cs typeface="Arial"/>
                <a:sym typeface="Arial"/>
              </a:rPr>
              <a:t>. </a:t>
            </a:r>
            <a:endParaRPr i="1" sz="2800"/>
          </a:p>
          <a:p>
            <a:pPr indent="-406400" lvl="0" marL="457200" marR="0" rtl="0" algn="l">
              <a:lnSpc>
                <a:spcPct val="100000"/>
              </a:lnSpc>
              <a:spcBef>
                <a:spcPts val="1000"/>
              </a:spcBef>
              <a:spcAft>
                <a:spcPts val="0"/>
              </a:spcAft>
              <a:buSzPts val="2800"/>
              <a:buChar char="●"/>
            </a:pPr>
            <a:r>
              <a:rPr lang="en-US" sz="2800"/>
              <a:t>All eligible voters can register -- </a:t>
            </a:r>
            <a:r>
              <a:rPr b="0" i="1" lang="en-US" sz="2800" u="none" cap="none" strike="noStrike">
                <a:solidFill>
                  <a:srgbClr val="000000"/>
                </a:solidFill>
                <a:latin typeface="Arial"/>
                <a:ea typeface="Arial"/>
                <a:cs typeface="Arial"/>
                <a:sym typeface="Arial"/>
              </a:rPr>
              <a:t>You must provide a voter registration form to anyone who requests one</a:t>
            </a:r>
            <a:r>
              <a:rPr i="1" lang="en-US" sz="2800"/>
              <a:t> and you must turn in any completed registration forms you receive.</a:t>
            </a:r>
            <a:endParaRPr b="0" i="1" sz="28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0"/>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5" name="Google Shape;265;p30"/>
          <p:cNvSpPr txBox="1"/>
          <p:nvPr/>
        </p:nvSpPr>
        <p:spPr>
          <a:xfrm>
            <a:off x="457025" y="236275"/>
            <a:ext cx="7391400" cy="70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400">
                <a:solidFill>
                  <a:schemeClr val="lt1"/>
                </a:solidFill>
              </a:rPr>
              <a:t>Rules about Helping Someone Register to Vote</a:t>
            </a:r>
            <a:endParaRPr sz="2800">
              <a:solidFill>
                <a:schemeClr val="lt1"/>
              </a:solidFill>
            </a:endParaRPr>
          </a:p>
          <a:p>
            <a:pPr indent="0" lvl="0" marL="0" marR="0" rtl="0" algn="l">
              <a:lnSpc>
                <a:spcPct val="100000"/>
              </a:lnSpc>
              <a:spcBef>
                <a:spcPts val="0"/>
              </a:spcBef>
              <a:spcAft>
                <a:spcPts val="0"/>
              </a:spcAft>
              <a:buNone/>
            </a:pPr>
            <a:r>
              <a:t/>
            </a:r>
            <a:endParaRPr sz="3400">
              <a:solidFill>
                <a:schemeClr val="lt1"/>
              </a:solidFill>
            </a:endParaRPr>
          </a:p>
          <a:p>
            <a:pPr indent="0" lvl="0" marL="0" marR="0" rtl="0" algn="l">
              <a:lnSpc>
                <a:spcPct val="100000"/>
              </a:lnSpc>
              <a:spcBef>
                <a:spcPts val="0"/>
              </a:spcBef>
              <a:spcAft>
                <a:spcPts val="0"/>
              </a:spcAft>
              <a:buNone/>
            </a:pPr>
            <a:r>
              <a:rPr lang="en-US" sz="3400">
                <a:solidFill>
                  <a:schemeClr val="lt1"/>
                </a:solidFill>
              </a:rPr>
              <a:t>les for Helping People Register to Vote</a:t>
            </a:r>
            <a:endParaRPr b="0" i="0" sz="2800" u="none" cap="none" strike="noStrike">
              <a:solidFill>
                <a:schemeClr val="lt1"/>
              </a:solidFill>
              <a:latin typeface="Arial"/>
              <a:ea typeface="Arial"/>
              <a:cs typeface="Arial"/>
              <a:sym typeface="Arial"/>
            </a:endParaRPr>
          </a:p>
        </p:txBody>
      </p:sp>
      <p:sp>
        <p:nvSpPr>
          <p:cNvPr id="266" name="Google Shape;266;p30"/>
          <p:cNvSpPr/>
          <p:nvPr/>
        </p:nvSpPr>
        <p:spPr>
          <a:xfrm>
            <a:off x="575662" y="1625850"/>
            <a:ext cx="7848600" cy="40320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SzPts val="2800"/>
              <a:buChar char="●"/>
            </a:pPr>
            <a:r>
              <a:rPr lang="en-US" sz="2800"/>
              <a:t>If you return a completed registration form for a voter, you must return it to the county elections official or put it in the mail within 3 days (or before Oct. 19, whichever is first).</a:t>
            </a:r>
            <a:endParaRPr i="1" sz="2800"/>
          </a:p>
          <a:p>
            <a:pPr indent="-406400" lvl="0" marL="457200" marR="0" rtl="0" algn="l">
              <a:lnSpc>
                <a:spcPct val="100000"/>
              </a:lnSpc>
              <a:spcBef>
                <a:spcPts val="1000"/>
              </a:spcBef>
              <a:spcAft>
                <a:spcPts val="0"/>
              </a:spcAft>
              <a:buSzPts val="2800"/>
              <a:buChar char="●"/>
            </a:pPr>
            <a:r>
              <a:rPr lang="en-US" sz="2800"/>
              <a:t>If you help someone fill out their voter registration form you must indicate that on the form. If you are returning the form for them, you must also fill out the “voter’s receipt” at the bottom of the form and give it to the voter.</a:t>
            </a:r>
            <a:endParaRPr b="0" i="1" sz="28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ph type="title"/>
          </p:nvPr>
        </p:nvSpPr>
        <p:spPr>
          <a:xfrm>
            <a:off x="665602" y="152400"/>
            <a:ext cx="7538400" cy="965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rial"/>
              <a:buNone/>
            </a:pPr>
            <a:r>
              <a:rPr lang="en-US" sz="4000"/>
              <a:t>Filling Out The Form</a:t>
            </a:r>
            <a:endParaRPr sz="4000"/>
          </a:p>
        </p:txBody>
      </p:sp>
      <p:sp>
        <p:nvSpPr>
          <p:cNvPr id="272" name="Google Shape;272;p31"/>
          <p:cNvSpPr txBox="1"/>
          <p:nvPr>
            <p:ph idx="1" type="body"/>
          </p:nvPr>
        </p:nvSpPr>
        <p:spPr>
          <a:xfrm>
            <a:off x="4842850" y="2832101"/>
            <a:ext cx="4003200" cy="2736600"/>
          </a:xfrm>
          <a:prstGeom prst="rect">
            <a:avLst/>
          </a:prstGeom>
          <a:noFill/>
          <a:ln>
            <a:noFill/>
          </a:ln>
        </p:spPr>
        <p:txBody>
          <a:bodyPr anchorCtr="0" anchor="t" bIns="91425" lIns="91425" spcFirstLastPara="1" rIns="91425" wrap="square" tIns="91425">
            <a:noAutofit/>
          </a:bodyPr>
          <a:lstStyle/>
          <a:p>
            <a:pPr indent="0" lvl="0" marL="119062" rtl="0" algn="l">
              <a:lnSpc>
                <a:spcPct val="100000"/>
              </a:lnSpc>
              <a:spcBef>
                <a:spcPts val="280"/>
              </a:spcBef>
              <a:spcAft>
                <a:spcPts val="0"/>
              </a:spcAft>
              <a:buNone/>
            </a:pPr>
            <a:r>
              <a:rPr lang="en-US" sz="2400"/>
              <a:t>If you’re helping with a paper form--</a:t>
            </a:r>
            <a:endParaRPr sz="2400"/>
          </a:p>
          <a:p>
            <a:pPr indent="-317500" lvl="0" marL="342900" rtl="0" algn="l">
              <a:lnSpc>
                <a:spcPct val="100000"/>
              </a:lnSpc>
              <a:spcBef>
                <a:spcPts val="280"/>
              </a:spcBef>
              <a:spcAft>
                <a:spcPts val="0"/>
              </a:spcAft>
              <a:buSzPts val="1000"/>
              <a:buChar char="•"/>
            </a:pPr>
            <a:r>
              <a:rPr lang="en-US" sz="2400"/>
              <a:t>Small mistake? Fix it, then have voter initial. </a:t>
            </a:r>
            <a:endParaRPr sz="2400"/>
          </a:p>
          <a:p>
            <a:pPr indent="-260350" lvl="0" marL="285750" rtl="0" algn="l">
              <a:lnSpc>
                <a:spcPct val="100000"/>
              </a:lnSpc>
              <a:spcBef>
                <a:spcPts val="280"/>
              </a:spcBef>
              <a:spcAft>
                <a:spcPts val="0"/>
              </a:spcAft>
              <a:buSzPts val="1000"/>
              <a:buChar char="•"/>
            </a:pPr>
            <a:r>
              <a:rPr lang="en-US" sz="2400"/>
              <a:t>Big mistake or illegible? Use a new form.</a:t>
            </a:r>
            <a:endParaRPr sz="1000"/>
          </a:p>
          <a:p>
            <a:pPr indent="-260350" lvl="0" marL="285750" rtl="0" algn="l">
              <a:lnSpc>
                <a:spcPct val="100000"/>
              </a:lnSpc>
              <a:spcBef>
                <a:spcPts val="280"/>
              </a:spcBef>
              <a:spcAft>
                <a:spcPts val="0"/>
              </a:spcAft>
              <a:buSzPts val="1000"/>
              <a:buChar char="•"/>
            </a:pPr>
            <a:r>
              <a:rPr lang="en-US" sz="2400"/>
              <a:t>Write legibly in black or </a:t>
            </a:r>
            <a:r>
              <a:rPr lang="en-US" sz="2400">
                <a:solidFill>
                  <a:srgbClr val="002060"/>
                </a:solidFill>
              </a:rPr>
              <a:t>blue</a:t>
            </a:r>
            <a:r>
              <a:rPr lang="en-US" sz="2400"/>
              <a:t> ink.</a:t>
            </a:r>
            <a:endParaRPr sz="1000"/>
          </a:p>
          <a:p>
            <a:pPr indent="0" lvl="0" marL="0" rtl="0" algn="l">
              <a:lnSpc>
                <a:spcPct val="100000"/>
              </a:lnSpc>
              <a:spcBef>
                <a:spcPts val="280"/>
              </a:spcBef>
              <a:spcAft>
                <a:spcPts val="0"/>
              </a:spcAft>
              <a:buSzPts val="1400"/>
              <a:buNone/>
            </a:pPr>
            <a:r>
              <a:t/>
            </a:r>
            <a:endParaRPr/>
          </a:p>
          <a:p>
            <a:pPr indent="-228600" lvl="0" marL="457200" marR="0" rtl="0" algn="l">
              <a:lnSpc>
                <a:spcPct val="100000"/>
              </a:lnSpc>
              <a:spcBef>
                <a:spcPts val="280"/>
              </a:spcBef>
              <a:spcAft>
                <a:spcPts val="0"/>
              </a:spcAft>
              <a:buClr>
                <a:schemeClr val="accent1"/>
              </a:buClr>
              <a:buSzPts val="1400"/>
              <a:buFont typeface="Arial"/>
              <a:buNone/>
            </a:pPr>
            <a:r>
              <a:t/>
            </a:r>
            <a:endParaRPr/>
          </a:p>
        </p:txBody>
      </p:sp>
      <p:pic>
        <p:nvPicPr>
          <p:cNvPr descr="Image result for picture of filling out voter reg form" id="273" name="Google Shape;273;p31"/>
          <p:cNvPicPr preferRelativeResize="0"/>
          <p:nvPr/>
        </p:nvPicPr>
        <p:blipFill rotWithShape="1">
          <a:blip r:embed="rId3">
            <a:alphaModFix/>
          </a:blip>
          <a:srcRect b="0" l="0" r="0" t="0"/>
          <a:stretch/>
        </p:blipFill>
        <p:spPr>
          <a:xfrm>
            <a:off x="819150" y="3159480"/>
            <a:ext cx="3890338" cy="2590800"/>
          </a:xfrm>
          <a:prstGeom prst="rect">
            <a:avLst/>
          </a:prstGeom>
          <a:noFill/>
          <a:ln>
            <a:noFill/>
          </a:ln>
        </p:spPr>
      </p:pic>
      <p:sp>
        <p:nvSpPr>
          <p:cNvPr id="274" name="Google Shape;274;p31"/>
          <p:cNvSpPr txBox="1"/>
          <p:nvPr/>
        </p:nvSpPr>
        <p:spPr>
          <a:xfrm>
            <a:off x="819150" y="1681107"/>
            <a:ext cx="73344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You </a:t>
            </a:r>
            <a:r>
              <a:rPr b="1" i="0" lang="en-US" sz="3200" u="none" cap="none" strike="noStrike">
                <a:solidFill>
                  <a:srgbClr val="000000"/>
                </a:solidFill>
                <a:latin typeface="Arial"/>
                <a:ea typeface="Arial"/>
                <a:cs typeface="Arial"/>
                <a:sym typeface="Arial"/>
              </a:rPr>
              <a:t>can</a:t>
            </a:r>
            <a:r>
              <a:rPr b="0" i="0" lang="en-US" sz="3200" u="none" cap="none" strike="noStrike">
                <a:solidFill>
                  <a:srgbClr val="000000"/>
                </a:solidFill>
                <a:latin typeface="Arial"/>
                <a:ea typeface="Arial"/>
                <a:cs typeface="Arial"/>
                <a:sym typeface="Arial"/>
              </a:rPr>
              <a:t> help someone fill out the form</a:t>
            </a:r>
            <a:r>
              <a:rPr lang="en-US" sz="3200"/>
              <a:t> if they request your help</a:t>
            </a:r>
            <a:r>
              <a:rPr b="0" i="0" lang="en-US" sz="3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2"/>
          <p:cNvSpPr txBox="1"/>
          <p:nvPr>
            <p:ph type="ctrTitle"/>
          </p:nvPr>
        </p:nvSpPr>
        <p:spPr>
          <a:xfrm>
            <a:off x="3505200" y="486425"/>
            <a:ext cx="7577700" cy="72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7000">
                <a:solidFill>
                  <a:srgbClr val="000000"/>
                </a:solidFill>
                <a:latin typeface="Arial"/>
                <a:ea typeface="Arial"/>
                <a:cs typeface="Arial"/>
                <a:sym typeface="Arial"/>
              </a:rPr>
              <a:t>Questions?</a:t>
            </a:r>
            <a:br>
              <a:rPr lang="en-US" sz="5200">
                <a:solidFill>
                  <a:schemeClr val="lt1"/>
                </a:solidFill>
                <a:latin typeface="Arial"/>
                <a:ea typeface="Arial"/>
                <a:cs typeface="Arial"/>
                <a:sym typeface="Arial"/>
              </a:rPr>
            </a:br>
            <a:endParaRPr sz="5200">
              <a:solidFill>
                <a:schemeClr val="lt1"/>
              </a:solidFill>
              <a:latin typeface="Arial"/>
              <a:ea typeface="Arial"/>
              <a:cs typeface="Arial"/>
              <a:sym typeface="Arial"/>
            </a:endParaRPr>
          </a:p>
        </p:txBody>
      </p:sp>
      <p:pic>
        <p:nvPicPr>
          <p:cNvPr id="280" name="Google Shape;280;p32"/>
          <p:cNvPicPr preferRelativeResize="0"/>
          <p:nvPr/>
        </p:nvPicPr>
        <p:blipFill rotWithShape="1">
          <a:blip r:embed="rId3">
            <a:alphaModFix/>
          </a:blip>
          <a:srcRect b="0" l="0" r="0" t="0"/>
          <a:stretch/>
        </p:blipFill>
        <p:spPr>
          <a:xfrm>
            <a:off x="0" y="2255552"/>
            <a:ext cx="9144000" cy="4429500"/>
          </a:xfrm>
          <a:prstGeom prst="rect">
            <a:avLst/>
          </a:prstGeom>
          <a:noFill/>
          <a:ln>
            <a:noFill/>
          </a:ln>
        </p:spPr>
      </p:pic>
      <p:sp>
        <p:nvSpPr>
          <p:cNvPr id="281" name="Google Shape;281;p32"/>
          <p:cNvSpPr/>
          <p:nvPr/>
        </p:nvSpPr>
        <p:spPr>
          <a:xfrm>
            <a:off x="286900" y="282333"/>
            <a:ext cx="2882400" cy="1502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2" name="Google Shape;282;p32"/>
          <p:cNvPicPr preferRelativeResize="0"/>
          <p:nvPr/>
        </p:nvPicPr>
        <p:blipFill rotWithShape="1">
          <a:blip r:embed="rId4">
            <a:alphaModFix/>
          </a:blip>
          <a:srcRect b="0" l="0" r="0" t="0"/>
          <a:stretch/>
        </p:blipFill>
        <p:spPr>
          <a:xfrm>
            <a:off x="408900" y="345200"/>
            <a:ext cx="2667000" cy="1009650"/>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0"/>
          <p:cNvSpPr txBox="1"/>
          <p:nvPr>
            <p:ph type="title"/>
          </p:nvPr>
        </p:nvSpPr>
        <p:spPr>
          <a:xfrm>
            <a:off x="276743" y="245533"/>
            <a:ext cx="8590500" cy="9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3800"/>
              <a:t>Key Dates for November 2020 Election</a:t>
            </a:r>
            <a:endParaRPr sz="3800">
              <a:solidFill>
                <a:schemeClr val="lt1"/>
              </a:solidFill>
            </a:endParaRPr>
          </a:p>
        </p:txBody>
      </p:sp>
      <p:sp>
        <p:nvSpPr>
          <p:cNvPr id="80" name="Google Shape;80;p10"/>
          <p:cNvSpPr txBox="1"/>
          <p:nvPr>
            <p:ph idx="1" type="body"/>
          </p:nvPr>
        </p:nvSpPr>
        <p:spPr>
          <a:xfrm>
            <a:off x="427050" y="1628675"/>
            <a:ext cx="8528400" cy="159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200"/>
              <a:t>We recommend that you register to vote by </a:t>
            </a:r>
            <a:r>
              <a:rPr b="1" lang="en-US" sz="3200"/>
              <a:t>Monday, October 19, 2020</a:t>
            </a:r>
            <a:endParaRPr b="1" sz="3200"/>
          </a:p>
          <a:p>
            <a:pPr indent="0" lvl="0" marL="0" marR="0" rtl="0" algn="l">
              <a:lnSpc>
                <a:spcPct val="100000"/>
              </a:lnSpc>
              <a:spcBef>
                <a:spcPts val="0"/>
              </a:spcBef>
              <a:spcAft>
                <a:spcPts val="0"/>
              </a:spcAft>
              <a:buNone/>
            </a:pPr>
            <a:r>
              <a:t/>
            </a:r>
            <a:endParaRPr b="1" sz="3200"/>
          </a:p>
          <a:p>
            <a:pPr indent="0" lvl="0" marL="0" rtl="0" algn="l">
              <a:spcBef>
                <a:spcPts val="0"/>
              </a:spcBef>
              <a:spcAft>
                <a:spcPts val="0"/>
              </a:spcAft>
              <a:buNone/>
            </a:pPr>
            <a:r>
              <a:rPr lang="en-US" sz="2900"/>
              <a:t>If you have not registered by Oct. 19, it is not too late!</a:t>
            </a:r>
            <a:endParaRPr sz="2900"/>
          </a:p>
          <a:p>
            <a:pPr indent="-214312" lvl="1" marL="627062" rtl="0" algn="l">
              <a:spcBef>
                <a:spcPts val="0"/>
              </a:spcBef>
              <a:spcAft>
                <a:spcPts val="0"/>
              </a:spcAft>
              <a:buSzPts val="2500"/>
              <a:buChar char="–"/>
            </a:pPr>
            <a:r>
              <a:rPr lang="en-US" sz="2500"/>
              <a:t>Voters can register &amp; vote on the same day at their county elections office from Oct. 19 - Nov. 3.</a:t>
            </a:r>
            <a:endParaRPr sz="2500"/>
          </a:p>
          <a:p>
            <a:pPr indent="-214312" lvl="1" marL="627062" rtl="0" algn="l">
              <a:spcBef>
                <a:spcPts val="0"/>
              </a:spcBef>
              <a:spcAft>
                <a:spcPts val="0"/>
              </a:spcAft>
              <a:buSzPts val="2500"/>
              <a:buChar char="–"/>
            </a:pPr>
            <a:r>
              <a:rPr lang="en-US" sz="2500"/>
              <a:t>Voters can also register &amp; vote on the same day at any voting place.</a:t>
            </a:r>
            <a:endParaRPr sz="2500"/>
          </a:p>
          <a:p>
            <a:pPr indent="-214312" lvl="1" marL="627062" rtl="0" algn="l">
              <a:spcBef>
                <a:spcPts val="0"/>
              </a:spcBef>
              <a:spcAft>
                <a:spcPts val="0"/>
              </a:spcAft>
              <a:buSzPts val="2500"/>
              <a:buChar char="–"/>
            </a:pPr>
            <a:r>
              <a:rPr lang="en-US" sz="2500"/>
              <a:t>Your ballot will be counted once your registration is verified.</a:t>
            </a:r>
            <a:endParaRPr sz="2500"/>
          </a:p>
          <a:p>
            <a:pPr indent="0" lvl="0" marL="0" rtl="0" algn="l">
              <a:spcBef>
                <a:spcPts val="0"/>
              </a:spcBef>
              <a:spcAft>
                <a:spcPts val="0"/>
              </a:spcAft>
              <a:buNone/>
            </a:pPr>
            <a:r>
              <a:t/>
            </a:r>
            <a:endParaRPr/>
          </a:p>
          <a:p>
            <a:pPr indent="0" lvl="0" marL="119062"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sz="250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1"/>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7" name="Google Shape;87;p11"/>
          <p:cNvSpPr txBox="1"/>
          <p:nvPr/>
        </p:nvSpPr>
        <p:spPr>
          <a:xfrm>
            <a:off x="474468" y="142045"/>
            <a:ext cx="6396300" cy="9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a:buNone/>
            </a:pPr>
            <a:r>
              <a:rPr b="0" i="0" lang="en-US" sz="4000" u="none" cap="none" strike="noStrike">
                <a:solidFill>
                  <a:schemeClr val="lt1"/>
                </a:solidFill>
                <a:latin typeface="Arial"/>
                <a:ea typeface="Arial"/>
                <a:cs typeface="Arial"/>
                <a:sym typeface="Arial"/>
              </a:rPr>
              <a:t>When to Re-Register</a:t>
            </a:r>
            <a:endParaRPr b="0" i="0" sz="4000" u="none" cap="none" strike="noStrike">
              <a:solidFill>
                <a:schemeClr val="lt1"/>
              </a:solidFill>
              <a:latin typeface="Arial"/>
              <a:ea typeface="Arial"/>
              <a:cs typeface="Arial"/>
              <a:sym typeface="Arial"/>
            </a:endParaRPr>
          </a:p>
        </p:txBody>
      </p:sp>
      <p:sp>
        <p:nvSpPr>
          <p:cNvPr id="88" name="Google Shape;88;p11"/>
          <p:cNvSpPr/>
          <p:nvPr/>
        </p:nvSpPr>
        <p:spPr>
          <a:xfrm>
            <a:off x="283200" y="1846275"/>
            <a:ext cx="4309200" cy="40725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1. Move to a new permanent address.</a:t>
            </a:r>
            <a:endParaRPr b="0" i="0" sz="3200" u="none" cap="none" strike="noStrike">
              <a:solidFill>
                <a:srgbClr val="000000"/>
              </a:solidFill>
              <a:latin typeface="Arial"/>
              <a:ea typeface="Arial"/>
              <a:cs typeface="Arial"/>
              <a:sym typeface="Arial"/>
            </a:endParaRPr>
          </a:p>
          <a:p>
            <a:pPr indent="-457200" lvl="0" marL="457200" marR="0" rtl="0" algn="l">
              <a:lnSpc>
                <a:spcPct val="100000"/>
              </a:lnSpc>
              <a:spcBef>
                <a:spcPts val="100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2. Change name.</a:t>
            </a:r>
            <a:endParaRPr/>
          </a:p>
          <a:p>
            <a:pPr indent="-457200" lvl="0" marL="457200" marR="0" rtl="0" algn="l">
              <a:lnSpc>
                <a:spcPct val="100000"/>
              </a:lnSpc>
              <a:spcBef>
                <a:spcPts val="100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3. Change political party choice.</a:t>
            </a:r>
            <a:endParaRPr/>
          </a:p>
          <a:p>
            <a:pPr indent="0" lvl="0" marL="0" marR="0" rtl="0" algn="l">
              <a:lnSpc>
                <a:spcPct val="100000"/>
              </a:lnSpc>
              <a:spcBef>
                <a:spcPts val="1000"/>
              </a:spcBef>
              <a:spcAft>
                <a:spcPts val="100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descr="Image result for muslim american voting" id="89" name="Google Shape;89;p11"/>
          <p:cNvPicPr preferRelativeResize="0"/>
          <p:nvPr/>
        </p:nvPicPr>
        <p:blipFill rotWithShape="1">
          <a:blip r:embed="rId3">
            <a:alphaModFix/>
          </a:blip>
          <a:srcRect b="-2020" l="1550" r="-1550" t="2020"/>
          <a:stretch/>
        </p:blipFill>
        <p:spPr>
          <a:xfrm>
            <a:off x="4784071" y="1986778"/>
            <a:ext cx="4012800" cy="2524713"/>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2"/>
          <p:cNvSpPr txBox="1"/>
          <p:nvPr>
            <p:ph type="title"/>
          </p:nvPr>
        </p:nvSpPr>
        <p:spPr>
          <a:xfrm>
            <a:off x="553500" y="228600"/>
            <a:ext cx="8590500" cy="9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4600"/>
              <a:t>How to Register: Online</a:t>
            </a:r>
            <a:endParaRPr sz="4600">
              <a:solidFill>
                <a:schemeClr val="lt1"/>
              </a:solidFill>
              <a:latin typeface="Arial"/>
              <a:ea typeface="Arial"/>
              <a:cs typeface="Arial"/>
              <a:sym typeface="Arial"/>
            </a:endParaRPr>
          </a:p>
        </p:txBody>
      </p:sp>
      <p:sp>
        <p:nvSpPr>
          <p:cNvPr id="96" name="Google Shape;96;p12"/>
          <p:cNvSpPr txBox="1"/>
          <p:nvPr>
            <p:ph idx="1" type="body"/>
          </p:nvPr>
        </p:nvSpPr>
        <p:spPr>
          <a:xfrm>
            <a:off x="269525" y="1464525"/>
            <a:ext cx="8430300" cy="152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None/>
            </a:pPr>
            <a:r>
              <a:rPr lang="en-US" sz="2800"/>
              <a:t>You can register online at RegisterToVote.ca.gov</a:t>
            </a:r>
            <a:endParaRPr sz="2800"/>
          </a:p>
        </p:txBody>
      </p:sp>
      <p:pic>
        <p:nvPicPr>
          <p:cNvPr id="97" name="Google Shape;97;p12"/>
          <p:cNvPicPr preferRelativeResize="0"/>
          <p:nvPr/>
        </p:nvPicPr>
        <p:blipFill rotWithShape="1">
          <a:blip r:embed="rId3">
            <a:alphaModFix/>
          </a:blip>
          <a:srcRect b="0" l="0" r="13644" t="0"/>
          <a:stretch/>
        </p:blipFill>
        <p:spPr>
          <a:xfrm>
            <a:off x="629300" y="2349525"/>
            <a:ext cx="6814912" cy="2982425"/>
          </a:xfrm>
          <a:prstGeom prst="rect">
            <a:avLst/>
          </a:prstGeom>
          <a:noFill/>
          <a:ln>
            <a:noFill/>
          </a:ln>
        </p:spPr>
      </p:pic>
      <p:sp>
        <p:nvSpPr>
          <p:cNvPr id="98" name="Google Shape;98;p12"/>
          <p:cNvSpPr/>
          <p:nvPr/>
        </p:nvSpPr>
        <p:spPr>
          <a:xfrm>
            <a:off x="553500" y="2267325"/>
            <a:ext cx="6890700" cy="29823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2"/>
          <p:cNvSpPr txBox="1"/>
          <p:nvPr/>
        </p:nvSpPr>
        <p:spPr>
          <a:xfrm>
            <a:off x="829900" y="5825300"/>
            <a:ext cx="73329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register to vote pictures" id="100" name="Google Shape;100;p12"/>
          <p:cNvPicPr preferRelativeResize="0"/>
          <p:nvPr/>
        </p:nvPicPr>
        <p:blipFill rotWithShape="1">
          <a:blip r:embed="rId4">
            <a:alphaModFix/>
          </a:blip>
          <a:srcRect b="0" l="0" r="0" t="0"/>
          <a:stretch/>
        </p:blipFill>
        <p:spPr>
          <a:xfrm>
            <a:off x="6405575" y="4119575"/>
            <a:ext cx="2286000" cy="2286000"/>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ph type="title"/>
          </p:nvPr>
        </p:nvSpPr>
        <p:spPr>
          <a:xfrm>
            <a:off x="324900" y="228600"/>
            <a:ext cx="8590500" cy="9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3400"/>
              <a:t>How to Register: Paper Form &amp; In-Person</a:t>
            </a:r>
            <a:endParaRPr sz="3400">
              <a:solidFill>
                <a:schemeClr val="lt1"/>
              </a:solidFill>
              <a:latin typeface="Arial"/>
              <a:ea typeface="Arial"/>
              <a:cs typeface="Arial"/>
              <a:sym typeface="Arial"/>
            </a:endParaRPr>
          </a:p>
        </p:txBody>
      </p:sp>
      <p:sp>
        <p:nvSpPr>
          <p:cNvPr id="107" name="Google Shape;107;p13"/>
          <p:cNvSpPr txBox="1"/>
          <p:nvPr>
            <p:ph idx="1" type="body"/>
          </p:nvPr>
        </p:nvSpPr>
        <p:spPr>
          <a:xfrm>
            <a:off x="324900" y="1447800"/>
            <a:ext cx="8430900" cy="45879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200"/>
              </a:spcBef>
              <a:spcAft>
                <a:spcPts val="0"/>
              </a:spcAft>
              <a:buSzPts val="2800"/>
              <a:buChar char="-"/>
            </a:pPr>
            <a:r>
              <a:rPr lang="en-US" sz="2800"/>
              <a:t>You can get a paper voter registration form at your county elections office, library, DMV office, or U.S. Post office</a:t>
            </a:r>
            <a:endParaRPr sz="2800"/>
          </a:p>
          <a:p>
            <a:pPr indent="-406400" lvl="0" marL="457200" rtl="0" algn="l">
              <a:lnSpc>
                <a:spcPct val="100000"/>
              </a:lnSpc>
              <a:spcBef>
                <a:spcPts val="1200"/>
              </a:spcBef>
              <a:spcAft>
                <a:spcPts val="0"/>
              </a:spcAft>
              <a:buSzPts val="2800"/>
              <a:buChar char="-"/>
            </a:pPr>
            <a:r>
              <a:rPr lang="en-US" sz="2800"/>
              <a:t>You can ask for a paper voter registration form to be mailed to you for free by calling (800) 345-VOTE(8683) </a:t>
            </a:r>
            <a:endParaRPr sz="2800"/>
          </a:p>
          <a:p>
            <a:pPr indent="-406400" lvl="0" marL="457200" rtl="0" algn="l">
              <a:spcBef>
                <a:spcPts val="1200"/>
              </a:spcBef>
              <a:spcAft>
                <a:spcPts val="0"/>
              </a:spcAft>
              <a:buSzPts val="2800"/>
              <a:buChar char="-"/>
            </a:pPr>
            <a:r>
              <a:rPr lang="en-US" sz="2800"/>
              <a:t>Be sure to postmark your registration form or drop it off at the county elections office by Oct. 19</a:t>
            </a:r>
            <a:endParaRPr sz="2800"/>
          </a:p>
          <a:p>
            <a:pPr indent="0" lvl="0" marL="0" rtl="0" algn="l">
              <a:lnSpc>
                <a:spcPct val="100000"/>
              </a:lnSpc>
              <a:spcBef>
                <a:spcPts val="0"/>
              </a:spcBef>
              <a:spcAft>
                <a:spcPts val="1000"/>
              </a:spcAft>
              <a:buNone/>
            </a:pPr>
            <a:r>
              <a:t/>
            </a:r>
            <a:endParaRPr sz="280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4"/>
          <p:cNvSpPr/>
          <p:nvPr/>
        </p:nvSpPr>
        <p:spPr>
          <a:xfrm>
            <a:off x="522000" y="126150"/>
            <a:ext cx="81696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400" u="sng">
                <a:solidFill>
                  <a:schemeClr val="lt1"/>
                </a:solidFill>
              </a:rPr>
              <a:t>Preliminary Questions:</a:t>
            </a:r>
            <a:r>
              <a:rPr lang="en-US" sz="3400">
                <a:solidFill>
                  <a:schemeClr val="lt1"/>
                </a:solidFill>
              </a:rPr>
              <a:t> </a:t>
            </a:r>
            <a:r>
              <a:rPr b="0" i="0" lang="en-US" sz="3400" cap="none" strike="noStrike">
                <a:solidFill>
                  <a:schemeClr val="lt1"/>
                </a:solidFill>
                <a:latin typeface="Arial"/>
                <a:ea typeface="Arial"/>
                <a:cs typeface="Arial"/>
                <a:sym typeface="Arial"/>
              </a:rPr>
              <a:t>Are you a U.S. citizen?</a:t>
            </a:r>
            <a:r>
              <a:rPr lang="en-US" sz="3400">
                <a:solidFill>
                  <a:schemeClr val="lt1"/>
                </a:solidFill>
              </a:rPr>
              <a:t> Do you meet age requirements?</a:t>
            </a:r>
            <a:endParaRPr sz="3100">
              <a:solidFill>
                <a:schemeClr val="lt1"/>
              </a:solidFill>
            </a:endParaRPr>
          </a:p>
        </p:txBody>
      </p:sp>
      <p:sp>
        <p:nvSpPr>
          <p:cNvPr id="114" name="Google Shape;114;p14"/>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5" name="Google Shape;115;p14"/>
          <p:cNvPicPr preferRelativeResize="0"/>
          <p:nvPr/>
        </p:nvPicPr>
        <p:blipFill rotWithShape="1">
          <a:blip r:embed="rId3">
            <a:alphaModFix/>
          </a:blip>
          <a:srcRect b="0" l="0" r="0" t="0"/>
          <a:stretch/>
        </p:blipFill>
        <p:spPr>
          <a:xfrm>
            <a:off x="201399" y="1600200"/>
            <a:ext cx="8582025" cy="1238250"/>
          </a:xfrm>
          <a:prstGeom prst="rect">
            <a:avLst/>
          </a:prstGeom>
          <a:noFill/>
          <a:ln>
            <a:noFill/>
          </a:ln>
        </p:spPr>
      </p:pic>
      <p:sp>
        <p:nvSpPr>
          <p:cNvPr id="116" name="Google Shape;116;p14"/>
          <p:cNvSpPr txBox="1"/>
          <p:nvPr/>
        </p:nvSpPr>
        <p:spPr>
          <a:xfrm>
            <a:off x="762000" y="3048000"/>
            <a:ext cx="7772400" cy="26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C14A0F"/>
                </a:solidFill>
                <a:latin typeface="Arial"/>
                <a:ea typeface="Arial"/>
                <a:cs typeface="Arial"/>
                <a:sym typeface="Arial"/>
              </a:rPr>
              <a:t>Ask each person when reviewing their voter registration form if they are a US citizen. </a:t>
            </a:r>
            <a:endParaRPr/>
          </a:p>
          <a:p>
            <a:pPr indent="-342900" lvl="1"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If they are, make sure the box is checked</a:t>
            </a:r>
            <a:endParaRPr/>
          </a:p>
          <a:p>
            <a:pPr indent="-342900" lvl="2"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If they are not, tear up their voter registration form</a:t>
            </a:r>
            <a:endParaRPr/>
          </a:p>
          <a:p>
            <a:pPr indent="-190500" lvl="1"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*Note: non-citizens who make a false claim can face  potentially serious immigration consequences</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3" name="Google Shape;123;p15"/>
          <p:cNvSpPr txBox="1"/>
          <p:nvPr/>
        </p:nvSpPr>
        <p:spPr>
          <a:xfrm>
            <a:off x="381000" y="388975"/>
            <a:ext cx="82071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Times New Roman"/>
              <a:buNone/>
            </a:pPr>
            <a:r>
              <a:rPr lang="en-US" sz="3300" u="sng">
                <a:solidFill>
                  <a:schemeClr val="lt1"/>
                </a:solidFill>
              </a:rPr>
              <a:t>Name &amp; Contact Information</a:t>
            </a:r>
            <a:endParaRPr b="0" i="0" sz="3000" u="sng" cap="none" strike="noStrike">
              <a:solidFill>
                <a:schemeClr val="lt1"/>
              </a:solidFill>
              <a:latin typeface="Arial"/>
              <a:ea typeface="Arial"/>
              <a:cs typeface="Arial"/>
              <a:sym typeface="Arial"/>
            </a:endParaRPr>
          </a:p>
        </p:txBody>
      </p:sp>
      <p:sp>
        <p:nvSpPr>
          <p:cNvPr id="124" name="Google Shape;124;p15"/>
          <p:cNvSpPr/>
          <p:nvPr/>
        </p:nvSpPr>
        <p:spPr>
          <a:xfrm>
            <a:off x="331650" y="1561950"/>
            <a:ext cx="83058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Times New Roman"/>
              <a:buNone/>
            </a:pPr>
            <a:r>
              <a:rPr lang="en-US" sz="3200"/>
              <a:t>The form asks for name and birthday.</a:t>
            </a:r>
            <a:endParaRPr sz="3200"/>
          </a:p>
          <a:p>
            <a:pPr indent="0" lvl="0" marL="0" marR="0" rtl="0" algn="l">
              <a:lnSpc>
                <a:spcPct val="100000"/>
              </a:lnSpc>
              <a:spcBef>
                <a:spcPts val="0"/>
              </a:spcBef>
              <a:spcAft>
                <a:spcPts val="0"/>
              </a:spcAft>
              <a:buClr>
                <a:srgbClr val="000000"/>
              </a:buClr>
              <a:buSzPts val="3200"/>
              <a:buFont typeface="Times New Roman"/>
              <a:buNone/>
            </a:pPr>
            <a:r>
              <a:t/>
            </a:r>
            <a:endParaRPr sz="2000"/>
          </a:p>
          <a:p>
            <a:pPr indent="0" lvl="0" marL="0" marR="0" rtl="0" algn="l">
              <a:lnSpc>
                <a:spcPct val="100000"/>
              </a:lnSpc>
              <a:spcBef>
                <a:spcPts val="0"/>
              </a:spcBef>
              <a:spcAft>
                <a:spcPts val="0"/>
              </a:spcAft>
              <a:buClr>
                <a:srgbClr val="000000"/>
              </a:buClr>
              <a:buSzPts val="3200"/>
              <a:buFont typeface="Times New Roman"/>
              <a:buNone/>
            </a:pPr>
            <a:r>
              <a:rPr lang="en-US" sz="3200"/>
              <a:t>It also asks for email &amp; phone number, which are o</a:t>
            </a:r>
            <a:r>
              <a:rPr b="0" i="0" lang="en-US" sz="3200" u="none" cap="none" strike="noStrike">
                <a:solidFill>
                  <a:srgbClr val="000000"/>
                </a:solidFill>
                <a:latin typeface="Arial"/>
                <a:ea typeface="Arial"/>
                <a:cs typeface="Arial"/>
                <a:sym typeface="Arial"/>
              </a:rPr>
              <a:t>ptional</a:t>
            </a:r>
            <a:r>
              <a:rPr lang="en-US" sz="3200"/>
              <a:t>.</a:t>
            </a:r>
            <a:endParaRPr sz="3200"/>
          </a:p>
          <a:p>
            <a:pPr indent="-412750" lvl="0" marL="457200" marR="0" rtl="0" algn="l">
              <a:lnSpc>
                <a:spcPct val="100000"/>
              </a:lnSpc>
              <a:spcBef>
                <a:spcPts val="0"/>
              </a:spcBef>
              <a:spcAft>
                <a:spcPts val="0"/>
              </a:spcAft>
              <a:buSzPts val="2900"/>
              <a:buChar char="-"/>
            </a:pPr>
            <a:r>
              <a:rPr lang="en-US" sz="2900"/>
              <a:t>It is helpful to provide email &amp; phone.</a:t>
            </a:r>
            <a:endParaRPr sz="2900"/>
          </a:p>
          <a:p>
            <a:pPr indent="-412750" lvl="0" marL="457200" marR="0" rtl="0" algn="l">
              <a:lnSpc>
                <a:spcPct val="100000"/>
              </a:lnSpc>
              <a:spcBef>
                <a:spcPts val="0"/>
              </a:spcBef>
              <a:spcAft>
                <a:spcPts val="0"/>
              </a:spcAft>
              <a:buSzPts val="2900"/>
              <a:buChar char="-"/>
            </a:pPr>
            <a:r>
              <a:rPr b="0" i="0" lang="en-US" sz="2900" u="none" cap="none" strike="noStrike">
                <a:solidFill>
                  <a:srgbClr val="000000"/>
                </a:solidFill>
                <a:latin typeface="Arial"/>
                <a:ea typeface="Arial"/>
                <a:cs typeface="Arial"/>
                <a:sym typeface="Arial"/>
              </a:rPr>
              <a:t>If there is a mistake </a:t>
            </a:r>
            <a:r>
              <a:rPr lang="en-US" sz="2900"/>
              <a:t>with your form or ballot</a:t>
            </a:r>
            <a:r>
              <a:rPr b="0" i="0" lang="en-US" sz="2900" u="none" cap="none" strike="noStrike">
                <a:solidFill>
                  <a:srgbClr val="000000"/>
                </a:solidFill>
                <a:latin typeface="Arial"/>
                <a:ea typeface="Arial"/>
                <a:cs typeface="Arial"/>
                <a:sym typeface="Arial"/>
              </a:rPr>
              <a:t>, the county elections office </a:t>
            </a:r>
            <a:r>
              <a:rPr lang="en-US" sz="2900"/>
              <a:t>must</a:t>
            </a:r>
            <a:r>
              <a:rPr b="0" i="0" lang="en-US" sz="2900" u="none" cap="none" strike="noStrike">
                <a:solidFill>
                  <a:srgbClr val="000000"/>
                </a:solidFill>
                <a:latin typeface="Arial"/>
                <a:ea typeface="Arial"/>
                <a:cs typeface="Arial"/>
                <a:sym typeface="Arial"/>
              </a:rPr>
              <a:t> reach out to the voter to </a:t>
            </a:r>
            <a:r>
              <a:rPr lang="en-US" sz="2900"/>
              <a:t>allow them to fix it. </a:t>
            </a:r>
            <a:r>
              <a:rPr b="0" i="0" lang="en-US" sz="2900" u="none" cap="none" strike="noStrike">
                <a:solidFill>
                  <a:srgbClr val="000000"/>
                </a:solidFill>
                <a:latin typeface="Arial"/>
                <a:ea typeface="Arial"/>
                <a:cs typeface="Arial"/>
                <a:sym typeface="Arial"/>
              </a:rPr>
              <a:t>Email/phone are the most convenient ways </a:t>
            </a:r>
            <a:r>
              <a:rPr lang="en-US" sz="2900"/>
              <a:t>for them to contact you</a:t>
            </a:r>
            <a:r>
              <a:rPr b="0" i="0" lang="en-US" sz="2900" u="none" cap="none" strike="noStrike">
                <a:solidFill>
                  <a:srgbClr val="000000"/>
                </a:solidFill>
                <a:latin typeface="Arial"/>
                <a:ea typeface="Arial"/>
                <a:cs typeface="Arial"/>
                <a:sym typeface="Arial"/>
              </a:rPr>
              <a:t>.</a:t>
            </a:r>
            <a:endParaRPr b="0" i="0" sz="29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ph idx="12" type="sldNum"/>
          </p:nvPr>
        </p:nvSpPr>
        <p:spPr>
          <a:xfrm>
            <a:off x="6663271" y="6339416"/>
            <a:ext cx="21336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31" name="Google Shape;131;p16"/>
          <p:cNvSpPr txBox="1"/>
          <p:nvPr/>
        </p:nvSpPr>
        <p:spPr>
          <a:xfrm>
            <a:off x="471500" y="388975"/>
            <a:ext cx="66333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Times New Roman"/>
              <a:buNone/>
            </a:pPr>
            <a:r>
              <a:rPr b="0" i="0" lang="en-US" sz="4000" u="sng" cap="none" strike="noStrike">
                <a:solidFill>
                  <a:schemeClr val="lt1"/>
                </a:solidFill>
                <a:latin typeface="Arial"/>
                <a:ea typeface="Arial"/>
                <a:cs typeface="Arial"/>
                <a:sym typeface="Arial"/>
              </a:rPr>
              <a:t>Place of Birth</a:t>
            </a:r>
            <a:endParaRPr b="0" i="0" sz="4000" u="sng" cap="none" strike="noStrike">
              <a:solidFill>
                <a:schemeClr val="lt1"/>
              </a:solidFill>
              <a:latin typeface="Arial"/>
              <a:ea typeface="Arial"/>
              <a:cs typeface="Arial"/>
              <a:sym typeface="Arial"/>
            </a:endParaRPr>
          </a:p>
        </p:txBody>
      </p:sp>
      <p:sp>
        <p:nvSpPr>
          <p:cNvPr id="132" name="Google Shape;132;p16"/>
          <p:cNvSpPr/>
          <p:nvPr/>
        </p:nvSpPr>
        <p:spPr>
          <a:xfrm>
            <a:off x="471488" y="1795697"/>
            <a:ext cx="4572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cap="none" strike="noStrike">
                <a:solidFill>
                  <a:srgbClr val="000000"/>
                </a:solidFill>
                <a:latin typeface="Arial"/>
                <a:ea typeface="Arial"/>
                <a:cs typeface="Arial"/>
                <a:sym typeface="Arial"/>
              </a:rPr>
              <a:t>U.S. State or foreign country of birth</a:t>
            </a:r>
            <a:endParaRPr/>
          </a:p>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Arial"/>
                <a:ea typeface="Arial"/>
                <a:cs typeface="Arial"/>
                <a:sym typeface="Arial"/>
              </a:rPr>
              <a:t>U.S. Born: Print the name of the state or territory.</a:t>
            </a:r>
            <a:endParaRPr/>
          </a:p>
        </p:txBody>
      </p:sp>
      <p:sp>
        <p:nvSpPr>
          <p:cNvPr id="133" name="Google Shape;133;p16"/>
          <p:cNvSpPr/>
          <p:nvPr/>
        </p:nvSpPr>
        <p:spPr>
          <a:xfrm>
            <a:off x="471488" y="3878869"/>
            <a:ext cx="44514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cap="none" strike="noStrike">
                <a:solidFill>
                  <a:srgbClr val="000000"/>
                </a:solidFill>
                <a:latin typeface="Arial"/>
                <a:ea typeface="Arial"/>
                <a:cs typeface="Arial"/>
                <a:sym typeface="Arial"/>
              </a:rPr>
              <a:t>Foreign </a:t>
            </a:r>
            <a:r>
              <a:rPr b="1" lang="en-US" sz="2800" u="sng"/>
              <a:t>b</a:t>
            </a:r>
            <a:r>
              <a:rPr b="1" i="0" lang="en-US" sz="2800" u="sng" cap="none" strike="noStrike">
                <a:solidFill>
                  <a:srgbClr val="000000"/>
                </a:solidFill>
                <a:latin typeface="Arial"/>
                <a:ea typeface="Arial"/>
                <a:cs typeface="Arial"/>
                <a:sym typeface="Arial"/>
              </a:rPr>
              <a:t>orn</a:t>
            </a:r>
            <a:endParaRPr/>
          </a:p>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Arial"/>
                <a:ea typeface="Arial"/>
                <a:cs typeface="Arial"/>
                <a:sym typeface="Arial"/>
              </a:rPr>
              <a:t>Print the name of the country. Do not abbreviate the name of the country. </a:t>
            </a:r>
            <a:endParaRPr/>
          </a:p>
        </p:txBody>
      </p:sp>
      <p:pic>
        <p:nvPicPr>
          <p:cNvPr id="134" name="Google Shape;134;p16"/>
          <p:cNvPicPr preferRelativeResize="0"/>
          <p:nvPr/>
        </p:nvPicPr>
        <p:blipFill rotWithShape="1">
          <a:blip r:embed="rId3">
            <a:alphaModFix/>
          </a:blip>
          <a:srcRect b="0" l="0" r="0" t="0"/>
          <a:stretch/>
        </p:blipFill>
        <p:spPr>
          <a:xfrm>
            <a:off x="5320246" y="1881118"/>
            <a:ext cx="3476625" cy="762000"/>
          </a:xfrm>
          <a:prstGeom prst="rect">
            <a:avLst/>
          </a:prstGeom>
          <a:noFill/>
          <a:ln>
            <a:noFill/>
          </a:ln>
        </p:spPr>
      </p:pic>
      <p:pic>
        <p:nvPicPr>
          <p:cNvPr id="135" name="Google Shape;135;p16"/>
          <p:cNvPicPr preferRelativeResize="0"/>
          <p:nvPr/>
        </p:nvPicPr>
        <p:blipFill rotWithShape="1">
          <a:blip r:embed="rId4">
            <a:alphaModFix/>
          </a:blip>
          <a:srcRect b="0" l="0" r="0" t="0"/>
          <a:stretch/>
        </p:blipFill>
        <p:spPr>
          <a:xfrm>
            <a:off x="5215471" y="3710597"/>
            <a:ext cx="3581400" cy="800100"/>
          </a:xfrm>
          <a:prstGeom prst="rect">
            <a:avLst/>
          </a:prstGeom>
          <a:noFill/>
          <a:ln>
            <a:noFill/>
          </a:ln>
        </p:spPr>
      </p:pic>
      <p:sp>
        <p:nvSpPr>
          <p:cNvPr id="136" name="Google Shape;136;p16"/>
          <p:cNvSpPr txBox="1"/>
          <p:nvPr/>
        </p:nvSpPr>
        <p:spPr>
          <a:xfrm>
            <a:off x="5601441" y="4786804"/>
            <a:ext cx="2743200" cy="110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Arial"/>
                <a:ea typeface="Arial"/>
                <a:cs typeface="Arial"/>
                <a:sym typeface="Arial"/>
              </a:rPr>
              <a:t>This does not say “city” or “county of birth”!</a:t>
            </a:r>
            <a:endParaRPr b="0" i="0" sz="22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AAJ-ALC">
  <a:themeElements>
    <a:clrScheme name="AAAJ">
      <a:dk1>
        <a:srgbClr val="000000"/>
      </a:dk1>
      <a:lt1>
        <a:srgbClr val="FFFFFF"/>
      </a:lt1>
      <a:dk2>
        <a:srgbClr val="777876"/>
      </a:dk2>
      <a:lt2>
        <a:srgbClr val="C5D1D7"/>
      </a:lt2>
      <a:accent1>
        <a:srgbClr val="EE6A29"/>
      </a:accent1>
      <a:accent2>
        <a:srgbClr val="FF992D"/>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