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Comfortaa Regular"/>
      <p:regular r:id="rId28"/>
      <p:bold r:id="rId29"/>
    </p:embeddedFont>
    <p:embeddedFont>
      <p:font typeface="Comforta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239291-A688-470B-A03E-C9576A86358D}">
  <a:tblStyle styleId="{3C239291-A688-470B-A03E-C9576A8635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omfortaaRegular-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omfortaaRegular-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awmycacommunity.or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drawthelinesca.org/meeting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804ae28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c804ae288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804ae288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804ae288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 many states, the lines are drawn by the legislators themselves - not ideal - but in California we have an independent citizens commission!</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Commission was created in 2010, following the Voters First Act (Prop 11) and Voters First Act for Congress (Prop 20).</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Commission is selected through an application process and random draw for the first group, and then the final set of commissioners are chosen by the others.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There are 14 commissioners: 5 democrats, 5 republicans, and 4 NPP. They strive to create a commission that is representative of the state by geography, race, gender, education level.</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The CCRC has a pretty big job cut out for them. But they do have some guidelines to help them decide how the lines should be drawn. I’m going to turn it over to my colleague Julia to talk a little bit more about HOW they draw the lines. </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804ae288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804ae288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default rule for local redistricting is still that the legislative body decides the maps. This is changing, as increasingly local governments adopt redistricting commissions, which are recommended by good governance groups.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Three types of commissions: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Advisory (makes recommendations, no decision-making authority)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Hybrid (recommends two or more maps for body to choose from)</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Independent (adopts district boundaries for the legislative body)</a:t>
            </a: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804ae288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191" name="Google Shape;191;gc804ae2883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804ae288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There are some additional requirements to make sure that the process is accessible to people.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Cities and counties must h</a:t>
            </a:r>
            <a:r>
              <a:rPr lang="en" sz="1200">
                <a:latin typeface="Calibri"/>
                <a:ea typeface="Calibri"/>
                <a:cs typeface="Calibri"/>
                <a:sym typeface="Calibri"/>
              </a:rPr>
              <a:t>old at least 1 hearing outside of regular business hours.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Cities must provide assistance for any language spoken by LEP residents who are more than 3 percent of the city’s total population.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Counties must provide assistance for any Section 203 languages (in San Mateo, Spanish, Chinese, Korean, Tagalog).</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If covered, cities and counties need to provide live translation upon request, if made in advance. </a:t>
            </a:r>
            <a:endParaRPr sz="1200">
              <a:latin typeface="Calibri"/>
              <a:ea typeface="Calibri"/>
              <a:cs typeface="Calibri"/>
              <a:sym typeface="Calibri"/>
            </a:endParaRPr>
          </a:p>
        </p:txBody>
      </p:sp>
      <p:sp>
        <p:nvSpPr>
          <p:cNvPr id="197" name="Google Shape;197;gc804ae2883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804ae288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804ae288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What is important to know is that your community input shapes one of these criteria! You can affect the maps.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These are some of the </a:t>
            </a:r>
            <a:r>
              <a:rPr lang="en" sz="1200">
                <a:latin typeface="Calibri"/>
                <a:ea typeface="Calibri"/>
                <a:cs typeface="Calibri"/>
                <a:sym typeface="Calibri"/>
              </a:rPr>
              <a:t>‘traditional’ </a:t>
            </a:r>
            <a:r>
              <a:rPr lang="en" sz="1200">
                <a:latin typeface="Calibri"/>
                <a:ea typeface="Calibri"/>
                <a:cs typeface="Calibri"/>
                <a:sym typeface="Calibri"/>
              </a:rPr>
              <a:t>principles used to guide redistricting that are identified by the CA State Constitution as the criteria that should be used to draw maps during California state redistricting. The reform efforts that created the CCRC explicitly focused on these to anchor the citizen-led process. There are plenty of nuances within each of them so we will just briefly touch on them. If you want to dig into any of them more, we will try to answer questions at the end and can share resources with more information.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There is minor variation between state and local rules, but the basic principles are the same.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Remember that the Commission or local line-drawer has to consider all of these, and that the</a:t>
            </a:r>
            <a:r>
              <a:rPr lang="en" sz="1200">
                <a:solidFill>
                  <a:schemeClr val="dk1"/>
                </a:solidFill>
                <a:latin typeface="Calibri"/>
                <a:ea typeface="Calibri"/>
                <a:cs typeface="Calibri"/>
                <a:sym typeface="Calibri"/>
              </a:rPr>
              <a:t> order matters! The criteria are ranked to prioritize some principles over others. For example, they can draw districts that are a little less compact if it is needed to comply with the Voting Rights Act or keeping communities of interest together.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804ae2883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804ae2883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both state and local </a:t>
            </a:r>
            <a:r>
              <a:rPr lang="en" sz="1200">
                <a:solidFill>
                  <a:schemeClr val="dk1"/>
                </a:solidFill>
                <a:latin typeface="Calibri"/>
                <a:ea typeface="Calibri"/>
                <a:cs typeface="Calibri"/>
                <a:sym typeface="Calibri"/>
              </a:rPr>
              <a:t>redistricting</a:t>
            </a:r>
            <a:r>
              <a:rPr lang="en" sz="1200">
                <a:solidFill>
                  <a:schemeClr val="dk1"/>
                </a:solidFill>
                <a:latin typeface="Calibri"/>
                <a:ea typeface="Calibri"/>
                <a:cs typeface="Calibri"/>
                <a:sym typeface="Calibri"/>
              </a:rPr>
              <a:t>, the line-drawers have to try to respect “communities of interest.”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“Communities of interest” is a term used to describe different types of communities who have shared traits or concerns that unite them, especially things that may affect their priorities and preferences for different types of policy decisions. For example, an area where the majority of people rely on public transportation may have want to support elected officials who pledge to invest in public transit, whereas an area where most people drive may prefer a representative with different priorities.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CA Constitution defines a community of interest: A community of interest is a contiguous population which shares common social and economic interests that should be included within a single district for purposes of its effective and fair representation. Examples of such shared interests are those common to an urban area, a rural area, an industrial area, or an agricultural area, and those common to areas in which the people share similar living standards, use the same transportation facilities, have similar work opportunities, or have access to the same media of communication relevant to the election process. Communities of interest shall not include relationships with political parties, incumbents, or political candidates.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804ae288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804ae288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best way for line drawers to understand your community and where it lives is to hear from you directly.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804ae288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804ae288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COI testimony is especially important for AAPI communities in statewide redistricting, because our population may not have the numbers or density to make up the majority of an assembly, senate, or congressional district - but we can still fight to keep our communities whole as the lines are drawn.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This Latino VRA district could easily have been drawn in a way that split the neighborhood OR grouped them with one of the other adjacent districts where their interests were less aligned with the larger population.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Hmong/SEA community members uplifted the fact that their community should be kept whole but also that they share many policy interests with the Latino community due to many similar socioeconomic characteristics. </a:t>
            </a:r>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804ae288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[Direct participants to a Mapping Communities of Interest workshop, or to online resources about how to submit COI. The online COI submission tool for the CCRC is at </a:t>
            </a:r>
            <a:r>
              <a:rPr lang="en" u="sng">
                <a:solidFill>
                  <a:srgbClr val="00A3D6"/>
                </a:solidFill>
                <a:latin typeface="Calibri"/>
                <a:ea typeface="Calibri"/>
                <a:cs typeface="Calibri"/>
                <a:sym typeface="Calibri"/>
                <a:hlinkClick r:id="rId2">
                  <a:extLst>
                    <a:ext uri="{A12FA001-AC4F-418D-AE19-62706E023703}">
                      <ahyp:hlinkClr val="tx"/>
                    </a:ext>
                  </a:extLst>
                </a:hlinkClick>
              </a:rPr>
              <a:t>https://drawmycacommunity.org/</a:t>
            </a:r>
            <a:r>
              <a:rPr lang="en">
                <a:solidFill>
                  <a:schemeClr val="dk1"/>
                </a:solidFill>
                <a:latin typeface="Calibri"/>
                <a:ea typeface="Calibri"/>
                <a:cs typeface="Calibri"/>
                <a:sym typeface="Calibri"/>
              </a:rPr>
              <a:t>. People can also submit by written comment or go to a hearing to give oral comment.]</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p:txBody>
      </p:sp>
      <p:sp>
        <p:nvSpPr>
          <p:cNvPr id="236" name="Google Shape;236;gc804ae2883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804ae288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latin typeface="Calibri"/>
                <a:ea typeface="Calibri"/>
                <a:cs typeface="Calibri"/>
                <a:sym typeface="Calibri"/>
              </a:rPr>
              <a:t>The redistricting deadlines have been changing because of census delays caused by COVID-19.</a:t>
            </a:r>
            <a:endParaRPr sz="1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400">
                <a:latin typeface="Calibri"/>
                <a:ea typeface="Calibri"/>
                <a:cs typeface="Calibri"/>
                <a:sym typeface="Calibri"/>
              </a:rPr>
              <a:t>You can get up-to-date </a:t>
            </a:r>
            <a:r>
              <a:rPr lang="en" sz="1400">
                <a:latin typeface="Calibri"/>
                <a:ea typeface="Calibri"/>
                <a:cs typeface="Calibri"/>
                <a:sym typeface="Calibri"/>
              </a:rPr>
              <a:t>information</a:t>
            </a:r>
            <a:r>
              <a:rPr lang="en" sz="1400">
                <a:latin typeface="Calibri"/>
                <a:ea typeface="Calibri"/>
                <a:cs typeface="Calibri"/>
                <a:sym typeface="Calibri"/>
              </a:rPr>
              <a:t> about the CCRC’s timeline and upcoming meetings at </a:t>
            </a:r>
            <a:r>
              <a:rPr lang="en" sz="1400" u="sng">
                <a:solidFill>
                  <a:schemeClr val="hlink"/>
                </a:solidFill>
                <a:latin typeface="Calibri"/>
                <a:ea typeface="Calibri"/>
                <a:cs typeface="Calibri"/>
                <a:sym typeface="Calibri"/>
                <a:hlinkClick r:id="rId2"/>
              </a:rPr>
              <a:t>https://www.wedrawthelinesca.org/meetings</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p:txBody>
      </p:sp>
      <p:sp>
        <p:nvSpPr>
          <p:cNvPr id="242" name="Google Shape;242;gc804ae2883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804ae28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804ae28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We understand that </a:t>
            </a:r>
            <a:r>
              <a:rPr lang="en" sz="1200">
                <a:latin typeface="Calibri"/>
                <a:ea typeface="Calibri"/>
                <a:cs typeface="Calibri"/>
                <a:sym typeface="Calibri"/>
              </a:rPr>
              <a:t>folks are probably coming to this with varying levels of knowledge around redistricting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We often hear “we know it’s important” but we want to make it concrete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Hoping at the end you’ll feel grounded in some of the basics and able to identify some of the areas that you might want to learn more about or that you’re interested in focusing on with your communities</a:t>
            </a:r>
            <a:endParaRPr sz="12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039679bb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t>The redistricting deadlines have been changing because of census delays caused by COVID-19.</a:t>
            </a:r>
            <a:endParaRPr sz="1400"/>
          </a:p>
          <a:p>
            <a:pPr indent="0" lvl="0" marL="0" rtl="0" algn="l">
              <a:spcBef>
                <a:spcPts val="0"/>
              </a:spcBef>
              <a:spcAft>
                <a:spcPts val="0"/>
              </a:spcAft>
              <a:buClr>
                <a:schemeClr val="dk1"/>
              </a:buClr>
              <a:buSzPts val="1100"/>
              <a:buFont typeface="Arial"/>
              <a:buNone/>
            </a:pPr>
            <a:r>
              <a:rPr lang="en" sz="1400"/>
              <a:t>Check the website of your city, county, and school </a:t>
            </a:r>
            <a:r>
              <a:rPr lang="en" sz="1400"/>
              <a:t>board</a:t>
            </a:r>
            <a:r>
              <a:rPr lang="en" sz="1400"/>
              <a:t> to find out more about their process and timeline. </a:t>
            </a:r>
            <a:endParaRPr sz="1400"/>
          </a:p>
          <a:p>
            <a:pPr indent="0" lvl="0" marL="0" rtl="0" algn="l">
              <a:spcBef>
                <a:spcPts val="0"/>
              </a:spcBef>
              <a:spcAft>
                <a:spcPts val="0"/>
              </a:spcAft>
              <a:buNone/>
            </a:pPr>
            <a:r>
              <a:t/>
            </a:r>
            <a:endParaRPr sz="1400"/>
          </a:p>
        </p:txBody>
      </p:sp>
      <p:sp>
        <p:nvSpPr>
          <p:cNvPr id="250" name="Google Shape;250;gd039679bba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804ae2883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c804ae288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c804ae2883_0_1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039679b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039679b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is an overly simplified example: you can see that initially districts are drawn equally, but then people move and populations change, so we have to re-draw the lines to adjust for those changes and re-establish equal representation. There has been a lot of population change in California over the last ten years. The lines are going to change!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Remember - redistricting takes into account all residents, not just people who can vote or people who are citizens. That’s because we all deserve to be represented.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804ae288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804ae288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 addition to understanding the basics of what redistricting is, it’s important to understand what impact it can have and how it affects our communities. The lines that are drawn during this process will lay the groundwork for our political representation for the next ten years.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Different combinations of communities will produce different possibilities for who can be elected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is your chance to make sure your community is put in a district with like-minded communities, where you can impact policy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Enables communities to work together to bring issues to your representatives and bring political pressure, to make sure that the people representing you listen to you</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804ae288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804ae288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-State redistricting includes congressional seats, state assembly, state senate, board of equalization</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-Local redistricting varies depending on where you are, but it might include county board of supervisors, city council, school board, special districts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804ae288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804ae288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Various elected bodies are responsible for making decisions about the different services and issues that you care about. They are empowered to set priorities, pass laws and decide budgets for programs that directly affect our lives. But ultimately, they answer to the people who gave them their jobs - you! Electing good representatives who you can hold accountable for what your community cares about is one of the ways that you can make sure your community gets what it needs to thrive.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(Optional) Think of an issue that you care about in your community. Do you know who is in charge of making decisions about that issue? We’ll go through some of the important things that are controlled by the various levels of government, and see if you can figure it out.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804ae288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804ae288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804ae288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804ae288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What does it mean for our communities to be respected and empowered by the district maps?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Let’s review an example that demonstrates how lines can be drawn to disempower or empower a community. Berryessa is a neighborhood within the city of San Jose. It’s not huge, somewhere in the ballpark of 40,000 people. Someone who isn’t from the area wouldn’t necessarily notice it on a map.</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There are connected business interests and socioeconomic characteristics.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can imagine that a neighborhood of about 40,000 people would be able to garner much more responsiveness if they were able to target their efforts to one elected official, as opposed to being divided among four offices. Remember, after this map was set, they had TEN YEARS of this.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804ae288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804ae288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 addition to preserving the Berryessa neighborhood, community members also explained to the line-drawers that they are connected more broadly to areas in other cities. The highway connects these communities that have common industries and a shared economy.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Asking to be kept with Milpitas, Fremont, and Newark is notable especially because this means the district line would cross county lines (Alameda and Santa Clara). This is an example of where it may have been an easy default to draw a line that followed the county lines so it was important for the community to speak up and help the commission understand the community of interest that they would prefer to keep intact. </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495300" y="476250"/>
            <a:ext cx="1752599" cy="647699"/>
          </a:xfrm>
          <a:prstGeom prst="rect">
            <a:avLst/>
          </a:prstGeom>
          <a:noFill/>
          <a:ln>
            <a:noFill/>
          </a:ln>
        </p:spPr>
      </p:pic>
      <p:sp>
        <p:nvSpPr>
          <p:cNvPr id="11" name="Google Shape;11;p2"/>
          <p:cNvSpPr/>
          <p:nvPr/>
        </p:nvSpPr>
        <p:spPr>
          <a:xfrm>
            <a:off x="0" y="1545711"/>
            <a:ext cx="9144000" cy="3600600"/>
          </a:xfrm>
          <a:prstGeom prst="rect">
            <a:avLst/>
          </a:prstGeom>
          <a:solidFill>
            <a:srgbClr val="EE6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510F"/>
              </a:solidFill>
              <a:latin typeface="Arial"/>
              <a:ea typeface="Arial"/>
              <a:cs typeface="Arial"/>
              <a:sym typeface="Arial"/>
            </a:endParaRPr>
          </a:p>
        </p:txBody>
      </p:sp>
      <p:pic>
        <p:nvPicPr>
          <p:cNvPr descr="AAAJ-Flame.png" id="12" name="Google Shape;12;p2"/>
          <p:cNvPicPr preferRelativeResize="0"/>
          <p:nvPr/>
        </p:nvPicPr>
        <p:blipFill rotWithShape="1">
          <a:blip r:embed="rId3">
            <a:alphaModFix amt="10000"/>
          </a:blip>
          <a:srcRect b="0" l="0" r="0" t="0"/>
          <a:stretch/>
        </p:blipFill>
        <p:spPr>
          <a:xfrm>
            <a:off x="0" y="1538859"/>
            <a:ext cx="3963185" cy="3614168"/>
          </a:xfrm>
          <a:prstGeom prst="rect">
            <a:avLst/>
          </a:prstGeom>
          <a:noFill/>
          <a:ln>
            <a:noFill/>
          </a:ln>
        </p:spPr>
      </p:pic>
      <p:sp>
        <p:nvSpPr>
          <p:cNvPr id="13" name="Google Shape;13;p2"/>
          <p:cNvSpPr txBox="1"/>
          <p:nvPr>
            <p:ph type="ctrTitle"/>
          </p:nvPr>
        </p:nvSpPr>
        <p:spPr>
          <a:xfrm>
            <a:off x="1143000" y="2302669"/>
            <a:ext cx="7577700" cy="545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000"/>
              <a:buFont typeface="Arial"/>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155700" y="2676525"/>
            <a:ext cx="6400800" cy="428700"/>
          </a:xfrm>
          <a:prstGeom prst="rect">
            <a:avLst/>
          </a:prstGeom>
          <a:noFill/>
          <a:ln>
            <a:noFill/>
          </a:ln>
        </p:spPr>
        <p:txBody>
          <a:bodyPr anchorCtr="0" anchor="t" bIns="45700" lIns="91425" spcFirstLastPara="1" rIns="91425" wrap="square" tIns="45700">
            <a:noAutofit/>
          </a:bodyPr>
          <a:lstStyle>
            <a:lvl1pPr lvl="0" algn="l">
              <a:spcBef>
                <a:spcPts val="360"/>
              </a:spcBef>
              <a:spcAft>
                <a:spcPts val="0"/>
              </a:spcAft>
              <a:buSzPts val="1800"/>
              <a:buNone/>
              <a:defRPr sz="1800">
                <a:solidFill>
                  <a:schemeClr val="lt1"/>
                </a:solidFill>
              </a:defRPr>
            </a:lvl1pPr>
            <a:lvl2pPr lvl="1" algn="ctr">
              <a:spcBef>
                <a:spcPts val="280"/>
              </a:spcBef>
              <a:spcAft>
                <a:spcPts val="0"/>
              </a:spcAft>
              <a:buSzPts val="1400"/>
              <a:buNone/>
              <a:defRPr>
                <a:solidFill>
                  <a:srgbClr val="888888"/>
                </a:solidFill>
              </a:defRPr>
            </a:lvl2pPr>
            <a:lvl3pPr lvl="2" algn="ctr">
              <a:spcBef>
                <a:spcPts val="280"/>
              </a:spcBef>
              <a:spcAft>
                <a:spcPts val="0"/>
              </a:spcAft>
              <a:buSzPts val="1400"/>
              <a:buNone/>
              <a:defRPr>
                <a:solidFill>
                  <a:srgbClr val="888888"/>
                </a:solidFill>
              </a:defRPr>
            </a:lvl3pPr>
            <a:lvl4pPr lvl="3" algn="ctr">
              <a:spcBef>
                <a:spcPts val="280"/>
              </a:spcBef>
              <a:spcAft>
                <a:spcPts val="0"/>
              </a:spcAft>
              <a:buSzPts val="14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 name="Google Shape;15;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0" type="dt"/>
          </p:nvPr>
        </p:nvSpPr>
        <p:spPr>
          <a:xfrm>
            <a:off x="1165222" y="2935682"/>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p:nvPr/>
        </p:nvSpPr>
        <p:spPr>
          <a:xfrm>
            <a:off x="0" y="0"/>
            <a:ext cx="9144000" cy="10287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3"/>
          <p:cNvSpPr txBox="1"/>
          <p:nvPr>
            <p:ph type="title"/>
          </p:nvPr>
        </p:nvSpPr>
        <p:spPr>
          <a:xfrm>
            <a:off x="1148288" y="184150"/>
            <a:ext cx="7538400" cy="7239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1148288" y="1314455"/>
            <a:ext cx="7538400" cy="33945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663271" y="4754562"/>
            <a:ext cx="2133600" cy="273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AAAJ-Flame.png" id="23" name="Google Shape;23;p3"/>
          <p:cNvPicPr preferRelativeResize="0"/>
          <p:nvPr/>
        </p:nvPicPr>
        <p:blipFill rotWithShape="1">
          <a:blip r:embed="rId2">
            <a:alphaModFix amt="10000"/>
          </a:blip>
          <a:srcRect b="0" l="0" r="0" t="0"/>
          <a:stretch/>
        </p:blipFill>
        <p:spPr>
          <a:xfrm>
            <a:off x="6546223" y="-116296"/>
            <a:ext cx="1262534" cy="1151350"/>
          </a:xfrm>
          <a:prstGeom prst="rect">
            <a:avLst/>
          </a:prstGeom>
          <a:noFill/>
          <a:ln>
            <a:noFill/>
          </a:ln>
        </p:spPr>
      </p:pic>
      <p:pic>
        <p:nvPicPr>
          <p:cNvPr descr="ALC.jpg" id="24" name="Google Shape;24;p3"/>
          <p:cNvPicPr preferRelativeResize="0"/>
          <p:nvPr/>
        </p:nvPicPr>
        <p:blipFill rotWithShape="1">
          <a:blip r:embed="rId3">
            <a:alphaModFix/>
          </a:blip>
          <a:srcRect b="0" l="0" r="0" t="0"/>
          <a:stretch/>
        </p:blipFill>
        <p:spPr>
          <a:xfrm>
            <a:off x="880872" y="4702576"/>
            <a:ext cx="4114800" cy="3611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sp>
        <p:nvSpPr>
          <p:cNvPr id="26" name="Google Shape;26;p4"/>
          <p:cNvSpPr/>
          <p:nvPr/>
        </p:nvSpPr>
        <p:spPr>
          <a:xfrm>
            <a:off x="0" y="502"/>
            <a:ext cx="9144000" cy="3600600"/>
          </a:xfrm>
          <a:prstGeom prst="rect">
            <a:avLst/>
          </a:prstGeom>
          <a:solidFill>
            <a:srgbClr val="EE6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510F"/>
              </a:solidFill>
              <a:latin typeface="Arial"/>
              <a:ea typeface="Arial"/>
              <a:cs typeface="Arial"/>
              <a:sym typeface="Arial"/>
            </a:endParaRPr>
          </a:p>
        </p:txBody>
      </p:sp>
      <p:pic>
        <p:nvPicPr>
          <p:cNvPr descr="AAAJ-Flame.png" id="27" name="Google Shape;27;p4"/>
          <p:cNvPicPr preferRelativeResize="0"/>
          <p:nvPr/>
        </p:nvPicPr>
        <p:blipFill rotWithShape="1">
          <a:blip r:embed="rId2">
            <a:alphaModFix amt="10000"/>
          </a:blip>
          <a:srcRect b="0" l="0" r="0" t="0"/>
          <a:stretch/>
        </p:blipFill>
        <p:spPr>
          <a:xfrm>
            <a:off x="0" y="-6350"/>
            <a:ext cx="3963185" cy="3614168"/>
          </a:xfrm>
          <a:prstGeom prst="rect">
            <a:avLst/>
          </a:prstGeom>
          <a:noFill/>
          <a:ln>
            <a:noFill/>
          </a:ln>
        </p:spPr>
      </p:pic>
      <p:sp>
        <p:nvSpPr>
          <p:cNvPr id="28" name="Google Shape;28;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663271" y="4754562"/>
            <a:ext cx="2133600" cy="273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txBox="1"/>
          <p:nvPr>
            <p:ph type="ctrTitle"/>
          </p:nvPr>
        </p:nvSpPr>
        <p:spPr>
          <a:xfrm>
            <a:off x="1143000" y="3845723"/>
            <a:ext cx="7577700" cy="545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2800"/>
              <a:buFont typeface="Arial"/>
              <a:buNone/>
              <a:defRPr sz="2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LC.jpg" id="31" name="Google Shape;31;p4"/>
          <p:cNvPicPr preferRelativeResize="0"/>
          <p:nvPr/>
        </p:nvPicPr>
        <p:blipFill rotWithShape="1">
          <a:blip r:embed="rId3">
            <a:alphaModFix/>
          </a:blip>
          <a:srcRect b="0" l="0" r="0" t="0"/>
          <a:stretch/>
        </p:blipFill>
        <p:spPr>
          <a:xfrm>
            <a:off x="880872" y="4702576"/>
            <a:ext cx="4114800" cy="3611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1148288" y="1520833"/>
            <a:ext cx="3652200" cy="3025800"/>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663271" y="4754562"/>
            <a:ext cx="2133600" cy="273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p:nvPr/>
        </p:nvSpPr>
        <p:spPr>
          <a:xfrm>
            <a:off x="0" y="0"/>
            <a:ext cx="9144000" cy="10287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 name="Google Shape;37;p5"/>
          <p:cNvSpPr txBox="1"/>
          <p:nvPr>
            <p:ph type="title"/>
          </p:nvPr>
        </p:nvSpPr>
        <p:spPr>
          <a:xfrm>
            <a:off x="1148288" y="184150"/>
            <a:ext cx="7538400" cy="7239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AAJ-Flame.png" id="38" name="Google Shape;38;p5"/>
          <p:cNvPicPr preferRelativeResize="0"/>
          <p:nvPr/>
        </p:nvPicPr>
        <p:blipFill rotWithShape="1">
          <a:blip r:embed="rId2">
            <a:alphaModFix amt="10000"/>
          </a:blip>
          <a:srcRect b="0" l="0" r="0" t="0"/>
          <a:stretch/>
        </p:blipFill>
        <p:spPr>
          <a:xfrm>
            <a:off x="6546223" y="-116296"/>
            <a:ext cx="1262534" cy="1151350"/>
          </a:xfrm>
          <a:prstGeom prst="rect">
            <a:avLst/>
          </a:prstGeom>
          <a:noFill/>
          <a:ln>
            <a:noFill/>
          </a:ln>
        </p:spPr>
      </p:pic>
      <p:sp>
        <p:nvSpPr>
          <p:cNvPr id="39" name="Google Shape;39;p5"/>
          <p:cNvSpPr txBox="1"/>
          <p:nvPr>
            <p:ph idx="2" type="body"/>
          </p:nvPr>
        </p:nvSpPr>
        <p:spPr>
          <a:xfrm>
            <a:off x="5020733" y="1520833"/>
            <a:ext cx="3657600" cy="3025800"/>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5"/>
          <p:cNvSpPr txBox="1"/>
          <p:nvPr>
            <p:ph idx="3" type="body"/>
          </p:nvPr>
        </p:nvSpPr>
        <p:spPr>
          <a:xfrm>
            <a:off x="1148289" y="1270606"/>
            <a:ext cx="3652200" cy="271800"/>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SzPts val="1600"/>
              <a:buNone/>
              <a:defRPr b="1" sz="16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5"/>
          <p:cNvSpPr txBox="1"/>
          <p:nvPr>
            <p:ph idx="4" type="body"/>
          </p:nvPr>
        </p:nvSpPr>
        <p:spPr>
          <a:xfrm>
            <a:off x="5020733" y="1270606"/>
            <a:ext cx="3657600" cy="271800"/>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SzPts val="1600"/>
              <a:buNone/>
              <a:defRPr b="1" sz="16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LC.jpg" id="42" name="Google Shape;42;p5"/>
          <p:cNvPicPr preferRelativeResize="0"/>
          <p:nvPr/>
        </p:nvPicPr>
        <p:blipFill rotWithShape="1">
          <a:blip r:embed="rId3">
            <a:alphaModFix/>
          </a:blip>
          <a:srcRect b="0" l="0" r="0" t="0"/>
          <a:stretch/>
        </p:blipFill>
        <p:spPr>
          <a:xfrm>
            <a:off x="880872" y="4702576"/>
            <a:ext cx="4114800" cy="3611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3" name="Shape 43"/>
        <p:cNvGrpSpPr/>
        <p:nvPr/>
      </p:nvGrpSpPr>
      <p:grpSpPr>
        <a:xfrm>
          <a:off x="0" y="0"/>
          <a:ext cx="0" cy="0"/>
          <a:chOff x="0" y="0"/>
          <a:chExt cx="0" cy="0"/>
        </a:xfrm>
      </p:grpSpPr>
      <p:sp>
        <p:nvSpPr>
          <p:cNvPr id="44" name="Google Shape;44;p6"/>
          <p:cNvSpPr txBox="1"/>
          <p:nvPr>
            <p:ph idx="1" type="body"/>
          </p:nvPr>
        </p:nvSpPr>
        <p:spPr>
          <a:xfrm>
            <a:off x="1148288" y="1311275"/>
            <a:ext cx="3652200" cy="3025800"/>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6663271" y="4754562"/>
            <a:ext cx="2133600" cy="273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9144000" cy="10287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6"/>
          <p:cNvSpPr txBox="1"/>
          <p:nvPr>
            <p:ph type="title"/>
          </p:nvPr>
        </p:nvSpPr>
        <p:spPr>
          <a:xfrm>
            <a:off x="1148288" y="184150"/>
            <a:ext cx="7538400" cy="7239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AAJ-Flame.png" id="49" name="Google Shape;49;p6"/>
          <p:cNvPicPr preferRelativeResize="0"/>
          <p:nvPr/>
        </p:nvPicPr>
        <p:blipFill rotWithShape="1">
          <a:blip r:embed="rId2">
            <a:alphaModFix amt="10000"/>
          </a:blip>
          <a:srcRect b="0" l="0" r="0" t="0"/>
          <a:stretch/>
        </p:blipFill>
        <p:spPr>
          <a:xfrm>
            <a:off x="6546223" y="-116296"/>
            <a:ext cx="1262534" cy="1151350"/>
          </a:xfrm>
          <a:prstGeom prst="rect">
            <a:avLst/>
          </a:prstGeom>
          <a:noFill/>
          <a:ln>
            <a:noFill/>
          </a:ln>
        </p:spPr>
      </p:pic>
      <p:sp>
        <p:nvSpPr>
          <p:cNvPr id="50" name="Google Shape;50;p6"/>
          <p:cNvSpPr txBox="1"/>
          <p:nvPr>
            <p:ph idx="2" type="body"/>
          </p:nvPr>
        </p:nvSpPr>
        <p:spPr>
          <a:xfrm>
            <a:off x="5020733" y="1311275"/>
            <a:ext cx="3657600" cy="3025800"/>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descr="ALC.jpg" id="51" name="Google Shape;51;p6"/>
          <p:cNvPicPr preferRelativeResize="0"/>
          <p:nvPr/>
        </p:nvPicPr>
        <p:blipFill rotWithShape="1">
          <a:blip r:embed="rId3">
            <a:alphaModFix/>
          </a:blip>
          <a:srcRect b="0" l="0" r="0" t="0"/>
          <a:stretch/>
        </p:blipFill>
        <p:spPr>
          <a:xfrm>
            <a:off x="880872" y="4702576"/>
            <a:ext cx="4114800" cy="3611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663271" y="4754562"/>
            <a:ext cx="2133600" cy="273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ALC.jpg" id="55" name="Google Shape;55;p7"/>
          <p:cNvPicPr preferRelativeResize="0"/>
          <p:nvPr/>
        </p:nvPicPr>
        <p:blipFill rotWithShape="1">
          <a:blip r:embed="rId2">
            <a:alphaModFix/>
          </a:blip>
          <a:srcRect b="0" l="0" r="0" t="0"/>
          <a:stretch/>
        </p:blipFill>
        <p:spPr>
          <a:xfrm>
            <a:off x="880872" y="4702576"/>
            <a:ext cx="4114800" cy="3611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8288" y="269481"/>
            <a:ext cx="8229600" cy="857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148288" y="1200150"/>
            <a:ext cx="7538400" cy="3394500"/>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bit.ly/ALC-CA-Redistrict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 Id="rId11" Type="http://schemas.openxmlformats.org/officeDocument/2006/relationships/image" Target="../media/image11.png"/><Relationship Id="rId10"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8"/>
          <p:cNvSpPr txBox="1"/>
          <p:nvPr>
            <p:ph idx="12" type="sldNum"/>
          </p:nvPr>
        </p:nvSpPr>
        <p:spPr>
          <a:xfrm>
            <a:off x="6663271" y="3565922"/>
            <a:ext cx="2133600" cy="2055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1" name="Google Shape;61;p8"/>
          <p:cNvSpPr txBox="1"/>
          <p:nvPr>
            <p:ph type="ctrTitle"/>
          </p:nvPr>
        </p:nvSpPr>
        <p:spPr>
          <a:xfrm>
            <a:off x="593100" y="1204875"/>
            <a:ext cx="7957800" cy="11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000"/>
              <a:buFont typeface="Arial"/>
              <a:buNone/>
            </a:pPr>
            <a:r>
              <a:rPr b="1" lang="en" sz="3400">
                <a:solidFill>
                  <a:srgbClr val="FFFFFF"/>
                </a:solidFill>
                <a:latin typeface="Comfortaa"/>
                <a:ea typeface="Comfortaa"/>
                <a:cs typeface="Comfortaa"/>
                <a:sym typeface="Comfortaa"/>
              </a:rPr>
              <a:t>Redistricting:</a:t>
            </a:r>
            <a:endParaRPr b="1" sz="3400">
              <a:solidFill>
                <a:srgbClr val="FFFFFF"/>
              </a:solidFill>
              <a:latin typeface="Comfortaa"/>
              <a:ea typeface="Comfortaa"/>
              <a:cs typeface="Comfortaa"/>
              <a:sym typeface="Comfortaa"/>
            </a:endParaRPr>
          </a:p>
          <a:p>
            <a:pPr indent="0" lvl="0" marL="0" rtl="0" algn="l">
              <a:spcBef>
                <a:spcPts val="0"/>
              </a:spcBef>
              <a:spcAft>
                <a:spcPts val="0"/>
              </a:spcAft>
              <a:buClr>
                <a:schemeClr val="lt1"/>
              </a:buClr>
              <a:buSzPts val="3000"/>
              <a:buFont typeface="Arial"/>
              <a:buNone/>
            </a:pPr>
            <a:r>
              <a:rPr b="1" lang="en" sz="3400">
                <a:solidFill>
                  <a:srgbClr val="FFFFFF"/>
                </a:solidFill>
                <a:latin typeface="Comfortaa"/>
                <a:ea typeface="Comfortaa"/>
                <a:cs typeface="Comfortaa"/>
                <a:sym typeface="Comfortaa"/>
              </a:rPr>
              <a:t>A Once-In-A-Decade Opportunity!</a:t>
            </a:r>
            <a:endParaRPr b="1" sz="3400">
              <a:solidFill>
                <a:srgbClr val="FFFFFF"/>
              </a:solidFill>
              <a:latin typeface="Comfortaa"/>
              <a:ea typeface="Comfortaa"/>
              <a:cs typeface="Comfortaa"/>
              <a:sym typeface="Comfortaa"/>
            </a:endParaRPr>
          </a:p>
        </p:txBody>
      </p:sp>
      <p:sp>
        <p:nvSpPr>
          <p:cNvPr id="62" name="Google Shape;62;p8"/>
          <p:cNvSpPr txBox="1"/>
          <p:nvPr>
            <p:ph type="ctrTitle"/>
          </p:nvPr>
        </p:nvSpPr>
        <p:spPr>
          <a:xfrm>
            <a:off x="684588" y="3890048"/>
            <a:ext cx="7577700" cy="54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type="title"/>
          </p:nvPr>
        </p:nvSpPr>
        <p:spPr>
          <a:xfrm>
            <a:off x="497213" y="19835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Who Draws the Lines?</a:t>
            </a:r>
            <a:endParaRPr b="1">
              <a:latin typeface="Comfortaa"/>
              <a:ea typeface="Comfortaa"/>
              <a:cs typeface="Comfortaa"/>
              <a:sym typeface="Comfortaa"/>
            </a:endParaRPr>
          </a:p>
        </p:txBody>
      </p:sp>
      <p:sp>
        <p:nvSpPr>
          <p:cNvPr id="173" name="Google Shape;173;p17"/>
          <p:cNvSpPr txBox="1"/>
          <p:nvPr/>
        </p:nvSpPr>
        <p:spPr>
          <a:xfrm>
            <a:off x="5547200" y="1927750"/>
            <a:ext cx="3166200" cy="1723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t>State Offices</a:t>
            </a:r>
            <a:endParaRPr sz="2000"/>
          </a:p>
          <a:p>
            <a:pPr indent="-355600" lvl="0" marL="457200" rtl="0" algn="l">
              <a:spcBef>
                <a:spcPts val="0"/>
              </a:spcBef>
              <a:spcAft>
                <a:spcPts val="0"/>
              </a:spcAft>
              <a:buSzPts val="2000"/>
              <a:buChar char="-"/>
            </a:pPr>
            <a:r>
              <a:rPr lang="en" sz="2000"/>
              <a:t>Congressional seats</a:t>
            </a:r>
            <a:endParaRPr sz="2000"/>
          </a:p>
          <a:p>
            <a:pPr indent="-355600" lvl="0" marL="457200" rtl="0" algn="l">
              <a:spcBef>
                <a:spcPts val="0"/>
              </a:spcBef>
              <a:spcAft>
                <a:spcPts val="0"/>
              </a:spcAft>
              <a:buSzPts val="2000"/>
              <a:buChar char="-"/>
            </a:pPr>
            <a:r>
              <a:rPr lang="en" sz="2000"/>
              <a:t>State Assembly</a:t>
            </a:r>
            <a:endParaRPr sz="2000"/>
          </a:p>
          <a:p>
            <a:pPr indent="-355600" lvl="0" marL="457200" rtl="0" algn="l">
              <a:spcBef>
                <a:spcPts val="0"/>
              </a:spcBef>
              <a:spcAft>
                <a:spcPts val="0"/>
              </a:spcAft>
              <a:buSzPts val="2000"/>
              <a:buChar char="-"/>
            </a:pPr>
            <a:r>
              <a:rPr lang="en" sz="2000"/>
              <a:t>State Senate</a:t>
            </a:r>
            <a:endParaRPr sz="2000"/>
          </a:p>
          <a:p>
            <a:pPr indent="-355600" lvl="0" marL="457200" rtl="0" algn="l">
              <a:spcBef>
                <a:spcPts val="0"/>
              </a:spcBef>
              <a:spcAft>
                <a:spcPts val="0"/>
              </a:spcAft>
              <a:buSzPts val="2000"/>
              <a:buChar char="-"/>
            </a:pPr>
            <a:r>
              <a:rPr lang="en" sz="2000"/>
              <a:t>Board of Equalization</a:t>
            </a:r>
            <a:endParaRPr sz="2000"/>
          </a:p>
        </p:txBody>
      </p:sp>
      <p:cxnSp>
        <p:nvCxnSpPr>
          <p:cNvPr id="174" name="Google Shape;174;p17"/>
          <p:cNvCxnSpPr/>
          <p:nvPr/>
        </p:nvCxnSpPr>
        <p:spPr>
          <a:xfrm>
            <a:off x="4365913" y="2899075"/>
            <a:ext cx="1030500" cy="0"/>
          </a:xfrm>
          <a:prstGeom prst="straightConnector1">
            <a:avLst/>
          </a:prstGeom>
          <a:noFill/>
          <a:ln cap="flat" cmpd="sng" w="38100">
            <a:solidFill>
              <a:srgbClr val="000000"/>
            </a:solidFill>
            <a:prstDash val="solid"/>
            <a:round/>
            <a:headEnd len="med" w="med" type="none"/>
            <a:tailEnd len="med" w="med" type="triangle"/>
          </a:ln>
        </p:spPr>
      </p:cxnSp>
      <p:sp>
        <p:nvSpPr>
          <p:cNvPr id="175" name="Google Shape;175;p17"/>
          <p:cNvSpPr txBox="1"/>
          <p:nvPr/>
        </p:nvSpPr>
        <p:spPr>
          <a:xfrm>
            <a:off x="497250" y="1358450"/>
            <a:ext cx="3717900" cy="295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t>California Citizens Redistricting Commission </a:t>
            </a:r>
            <a:endParaRPr sz="2000" u="sng"/>
          </a:p>
          <a:p>
            <a:pPr indent="-355600" lvl="0" marL="457200" rtl="0" algn="l">
              <a:spcBef>
                <a:spcPts val="0"/>
              </a:spcBef>
              <a:spcAft>
                <a:spcPts val="0"/>
              </a:spcAft>
              <a:buClr>
                <a:schemeClr val="dk1"/>
              </a:buClr>
              <a:buSzPts val="2000"/>
              <a:buChar char="-"/>
            </a:pPr>
            <a:r>
              <a:rPr lang="en" sz="2000">
                <a:solidFill>
                  <a:schemeClr val="dk1"/>
                </a:solidFill>
              </a:rPr>
              <a:t>Independent</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Made up of everyday Californians, not politicians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Holds public input hearings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Draws lines according to criteria set out in the California Constitution</a:t>
            </a:r>
            <a:endParaRPr sz="2000" u="sng"/>
          </a:p>
        </p:txBody>
      </p:sp>
      <p:pic>
        <p:nvPicPr>
          <p:cNvPr id="176" name="Google Shape;176;p17"/>
          <p:cNvPicPr preferRelativeResize="0"/>
          <p:nvPr/>
        </p:nvPicPr>
        <p:blipFill>
          <a:blip r:embed="rId3">
            <a:alphaModFix/>
          </a:blip>
          <a:stretch>
            <a:fillRect/>
          </a:stretch>
        </p:blipFill>
        <p:spPr>
          <a:xfrm flipH="1">
            <a:off x="4591488" y="1916275"/>
            <a:ext cx="523760" cy="495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411623" y="184150"/>
            <a:ext cx="65511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Local Redistricting Quick Tips</a:t>
            </a:r>
            <a:endParaRPr b="1">
              <a:latin typeface="Comfortaa"/>
              <a:ea typeface="Comfortaa"/>
              <a:cs typeface="Comfortaa"/>
              <a:sym typeface="Comfortaa"/>
            </a:endParaRPr>
          </a:p>
        </p:txBody>
      </p:sp>
      <p:sp>
        <p:nvSpPr>
          <p:cNvPr id="182" name="Google Shape;182;p18"/>
          <p:cNvSpPr txBox="1"/>
          <p:nvPr/>
        </p:nvSpPr>
        <p:spPr>
          <a:xfrm>
            <a:off x="2706600" y="1302500"/>
            <a:ext cx="3577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Who draws the lines?</a:t>
            </a:r>
            <a:endParaRPr sz="1800">
              <a:highlight>
                <a:srgbClr val="FFFF00"/>
              </a:highlight>
            </a:endParaRPr>
          </a:p>
        </p:txBody>
      </p:sp>
      <p:sp>
        <p:nvSpPr>
          <p:cNvPr id="183" name="Google Shape;183;p18"/>
          <p:cNvSpPr txBox="1"/>
          <p:nvPr/>
        </p:nvSpPr>
        <p:spPr>
          <a:xfrm>
            <a:off x="5438200" y="2281950"/>
            <a:ext cx="2735400" cy="126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Local Offices</a:t>
            </a:r>
            <a:endParaRPr/>
          </a:p>
          <a:p>
            <a:pPr indent="-317500" lvl="0" marL="457200" rtl="0" algn="l">
              <a:spcBef>
                <a:spcPts val="0"/>
              </a:spcBef>
              <a:spcAft>
                <a:spcPts val="0"/>
              </a:spcAft>
              <a:buSzPts val="1400"/>
              <a:buChar char="●"/>
            </a:pPr>
            <a:r>
              <a:rPr lang="en"/>
              <a:t>Board of Supervisors</a:t>
            </a:r>
            <a:endParaRPr/>
          </a:p>
          <a:p>
            <a:pPr indent="-317500" lvl="0" marL="457200" rtl="0" algn="l">
              <a:spcBef>
                <a:spcPts val="0"/>
              </a:spcBef>
              <a:spcAft>
                <a:spcPts val="0"/>
              </a:spcAft>
              <a:buSzPts val="1400"/>
              <a:buChar char="●"/>
            </a:pPr>
            <a:r>
              <a:rPr lang="en"/>
              <a:t>City Councils</a:t>
            </a:r>
            <a:endParaRPr/>
          </a:p>
          <a:p>
            <a:pPr indent="-317500" lvl="0" marL="457200" rtl="0" algn="l">
              <a:spcBef>
                <a:spcPts val="0"/>
              </a:spcBef>
              <a:spcAft>
                <a:spcPts val="0"/>
              </a:spcAft>
              <a:buSzPts val="1400"/>
              <a:buChar char="●"/>
            </a:pPr>
            <a:r>
              <a:rPr lang="en"/>
              <a:t>School Boards</a:t>
            </a:r>
            <a:endParaRPr/>
          </a:p>
          <a:p>
            <a:pPr indent="-317500" lvl="0" marL="457200" rtl="0" algn="l">
              <a:spcBef>
                <a:spcPts val="0"/>
              </a:spcBef>
              <a:spcAft>
                <a:spcPts val="0"/>
              </a:spcAft>
              <a:buSzPts val="1400"/>
              <a:buChar char="●"/>
            </a:pPr>
            <a:r>
              <a:rPr lang="en"/>
              <a:t>Special Districts</a:t>
            </a:r>
            <a:endParaRPr/>
          </a:p>
        </p:txBody>
      </p:sp>
      <p:cxnSp>
        <p:nvCxnSpPr>
          <p:cNvPr id="184" name="Google Shape;184;p18"/>
          <p:cNvCxnSpPr/>
          <p:nvPr/>
        </p:nvCxnSpPr>
        <p:spPr>
          <a:xfrm>
            <a:off x="3962350" y="2941950"/>
            <a:ext cx="1030500" cy="0"/>
          </a:xfrm>
          <a:prstGeom prst="straightConnector1">
            <a:avLst/>
          </a:prstGeom>
          <a:noFill/>
          <a:ln cap="flat" cmpd="sng" w="38100">
            <a:solidFill>
              <a:srgbClr val="000000"/>
            </a:solidFill>
            <a:prstDash val="solid"/>
            <a:round/>
            <a:headEnd len="med" w="med" type="none"/>
            <a:tailEnd len="med" w="med" type="triangle"/>
          </a:ln>
        </p:spPr>
      </p:cxnSp>
      <p:sp>
        <p:nvSpPr>
          <p:cNvPr id="185" name="Google Shape;185;p18"/>
          <p:cNvSpPr txBox="1"/>
          <p:nvPr/>
        </p:nvSpPr>
        <p:spPr>
          <a:xfrm>
            <a:off x="1081950" y="2005000"/>
            <a:ext cx="22251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Governing Body</a:t>
            </a:r>
            <a:endParaRPr/>
          </a:p>
        </p:txBody>
      </p:sp>
      <p:sp>
        <p:nvSpPr>
          <p:cNvPr id="186" name="Google Shape;186;p18"/>
          <p:cNvSpPr txBox="1"/>
          <p:nvPr/>
        </p:nvSpPr>
        <p:spPr>
          <a:xfrm>
            <a:off x="1081950" y="2502838"/>
            <a:ext cx="22251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Independent Commission</a:t>
            </a:r>
            <a:endParaRPr/>
          </a:p>
        </p:txBody>
      </p:sp>
      <p:sp>
        <p:nvSpPr>
          <p:cNvPr id="187" name="Google Shape;187;p18"/>
          <p:cNvSpPr txBox="1"/>
          <p:nvPr/>
        </p:nvSpPr>
        <p:spPr>
          <a:xfrm>
            <a:off x="1081950" y="2990775"/>
            <a:ext cx="22251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Advisory Commission</a:t>
            </a:r>
            <a:endParaRPr/>
          </a:p>
        </p:txBody>
      </p:sp>
      <p:sp>
        <p:nvSpPr>
          <p:cNvPr id="188" name="Google Shape;188;p18"/>
          <p:cNvSpPr txBox="1"/>
          <p:nvPr/>
        </p:nvSpPr>
        <p:spPr>
          <a:xfrm>
            <a:off x="1081950" y="3478700"/>
            <a:ext cx="22251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Hybrid Commission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txBox="1"/>
          <p:nvPr>
            <p:ph type="title"/>
          </p:nvPr>
        </p:nvSpPr>
        <p:spPr>
          <a:xfrm>
            <a:off x="919688" y="184150"/>
            <a:ext cx="7538400" cy="72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
                <a:latin typeface="Comfortaa Regular"/>
                <a:ea typeface="Comfortaa Regular"/>
                <a:cs typeface="Comfortaa Regular"/>
                <a:sym typeface="Comfortaa Regular"/>
              </a:rPr>
              <a:t>A Public Process: CCRC</a:t>
            </a:r>
            <a:endParaRPr>
              <a:latin typeface="Comfortaa Regular"/>
              <a:ea typeface="Comfortaa Regular"/>
              <a:cs typeface="Comfortaa Regular"/>
              <a:sym typeface="Comfortaa Regular"/>
            </a:endParaRPr>
          </a:p>
        </p:txBody>
      </p:sp>
      <p:sp>
        <p:nvSpPr>
          <p:cNvPr id="194" name="Google Shape;194;p19"/>
          <p:cNvSpPr txBox="1"/>
          <p:nvPr/>
        </p:nvSpPr>
        <p:spPr>
          <a:xfrm>
            <a:off x="750925" y="1089856"/>
            <a:ext cx="7262700" cy="365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California has a public, non-partisan process for statewide redistricting:</a:t>
            </a:r>
            <a:endParaRPr sz="2400">
              <a:solidFill>
                <a:schemeClr val="dk1"/>
              </a:solidFill>
            </a:endParaRPr>
          </a:p>
          <a:p>
            <a:pPr indent="-381000" lvl="0" marL="457200" rtl="0" algn="l">
              <a:spcBef>
                <a:spcPts val="1000"/>
              </a:spcBef>
              <a:spcAft>
                <a:spcPts val="0"/>
              </a:spcAft>
              <a:buClr>
                <a:srgbClr val="FF9900"/>
              </a:buClr>
              <a:buSzPts val="2400"/>
              <a:buChar char="●"/>
            </a:pPr>
            <a:r>
              <a:rPr lang="en" sz="2400">
                <a:solidFill>
                  <a:schemeClr val="dk1"/>
                </a:solidFill>
              </a:rPr>
              <a:t>CCRC is independent</a:t>
            </a:r>
            <a:endParaRPr sz="2400">
              <a:solidFill>
                <a:schemeClr val="dk1"/>
              </a:solidFill>
            </a:endParaRPr>
          </a:p>
          <a:p>
            <a:pPr indent="-381000" lvl="0" marL="457200" rtl="0" algn="l">
              <a:spcBef>
                <a:spcPts val="1000"/>
              </a:spcBef>
              <a:spcAft>
                <a:spcPts val="0"/>
              </a:spcAft>
              <a:buClr>
                <a:srgbClr val="FF9900"/>
              </a:buClr>
              <a:buSzPts val="2400"/>
              <a:buChar char="●"/>
            </a:pPr>
            <a:r>
              <a:rPr lang="en" sz="2400">
                <a:solidFill>
                  <a:schemeClr val="dk1"/>
                </a:solidFill>
              </a:rPr>
              <a:t>CCRC is made up of everyday Californians, not politicians</a:t>
            </a:r>
            <a:endParaRPr sz="2400">
              <a:solidFill>
                <a:schemeClr val="dk1"/>
              </a:solidFill>
            </a:endParaRPr>
          </a:p>
          <a:p>
            <a:pPr indent="-381000" lvl="0" marL="457200" rtl="0" algn="l">
              <a:spcBef>
                <a:spcPts val="1000"/>
              </a:spcBef>
              <a:spcAft>
                <a:spcPts val="0"/>
              </a:spcAft>
              <a:buClr>
                <a:srgbClr val="FF9900"/>
              </a:buClr>
              <a:buSzPts val="2400"/>
              <a:buChar char="●"/>
            </a:pPr>
            <a:r>
              <a:rPr lang="en" sz="2400">
                <a:solidFill>
                  <a:schemeClr val="dk1"/>
                </a:solidFill>
              </a:rPr>
              <a:t>CCRC holds public input hearings</a:t>
            </a:r>
            <a:endParaRPr sz="2400">
              <a:solidFill>
                <a:schemeClr val="dk1"/>
              </a:solidFill>
            </a:endParaRPr>
          </a:p>
          <a:p>
            <a:pPr indent="-381000" lvl="0" marL="457200" rtl="0" algn="l">
              <a:spcBef>
                <a:spcPts val="1000"/>
              </a:spcBef>
              <a:spcAft>
                <a:spcPts val="1000"/>
              </a:spcAft>
              <a:buClr>
                <a:srgbClr val="FF9900"/>
              </a:buClr>
              <a:buSzPts val="2400"/>
              <a:buChar char="●"/>
            </a:pPr>
            <a:r>
              <a:rPr lang="en" sz="2400">
                <a:solidFill>
                  <a:schemeClr val="dk1"/>
                </a:solidFill>
              </a:rPr>
              <a:t>CCRC draws lines according to criteria set out in the California Constitution</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ph type="title"/>
          </p:nvPr>
        </p:nvSpPr>
        <p:spPr>
          <a:xfrm>
            <a:off x="919688" y="184150"/>
            <a:ext cx="7538400" cy="72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
                <a:latin typeface="Comfortaa Regular"/>
                <a:ea typeface="Comfortaa Regular"/>
                <a:cs typeface="Comfortaa Regular"/>
                <a:sym typeface="Comfortaa Regular"/>
              </a:rPr>
              <a:t>A Public Process: Cities and Counties</a:t>
            </a:r>
            <a:endParaRPr>
              <a:latin typeface="Comfortaa Regular"/>
              <a:ea typeface="Comfortaa Regular"/>
              <a:cs typeface="Comfortaa Regular"/>
              <a:sym typeface="Comfortaa Regular"/>
            </a:endParaRPr>
          </a:p>
        </p:txBody>
      </p:sp>
      <p:sp>
        <p:nvSpPr>
          <p:cNvPr id="200" name="Google Shape;200;p20"/>
          <p:cNvSpPr txBox="1"/>
          <p:nvPr/>
        </p:nvSpPr>
        <p:spPr>
          <a:xfrm>
            <a:off x="786075" y="1132956"/>
            <a:ext cx="6668100" cy="35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Cities and Counties also gather public input:</a:t>
            </a:r>
            <a:endParaRPr sz="2600">
              <a:solidFill>
                <a:schemeClr val="dk1"/>
              </a:solidFill>
            </a:endParaRPr>
          </a:p>
          <a:p>
            <a:pPr indent="-381000" lvl="0" marL="457200" rtl="0" algn="l">
              <a:spcBef>
                <a:spcPts val="1000"/>
              </a:spcBef>
              <a:spcAft>
                <a:spcPts val="0"/>
              </a:spcAft>
              <a:buClr>
                <a:srgbClr val="FF9900"/>
              </a:buClr>
              <a:buSzPts val="2400"/>
              <a:buChar char="●"/>
            </a:pPr>
            <a:r>
              <a:rPr lang="en" sz="2400">
                <a:solidFill>
                  <a:schemeClr val="dk1"/>
                </a:solidFill>
              </a:rPr>
              <a:t>At least </a:t>
            </a:r>
            <a:r>
              <a:rPr b="1" lang="en" sz="2400" u="sng">
                <a:solidFill>
                  <a:schemeClr val="dk1"/>
                </a:solidFill>
              </a:rPr>
              <a:t>4</a:t>
            </a:r>
            <a:r>
              <a:rPr lang="en" sz="2400">
                <a:solidFill>
                  <a:schemeClr val="dk1"/>
                </a:solidFill>
              </a:rPr>
              <a:t> public hearings (at least 1 before drawing drafts and at least 2 after)</a:t>
            </a:r>
            <a:endParaRPr sz="2400">
              <a:solidFill>
                <a:schemeClr val="dk1"/>
              </a:solidFill>
            </a:endParaRPr>
          </a:p>
          <a:p>
            <a:pPr indent="-381000" lvl="0" marL="457200" rtl="0" algn="l">
              <a:spcBef>
                <a:spcPts val="1000"/>
              </a:spcBef>
              <a:spcAft>
                <a:spcPts val="0"/>
              </a:spcAft>
              <a:buClr>
                <a:srgbClr val="FF9900"/>
              </a:buClr>
              <a:buSzPts val="2400"/>
              <a:buChar char="●"/>
            </a:pPr>
            <a:r>
              <a:rPr lang="en" sz="2400">
                <a:solidFill>
                  <a:schemeClr val="dk1"/>
                </a:solidFill>
              </a:rPr>
              <a:t>Must make accessible to people with disabilities and provide language assistance for certain languages </a:t>
            </a:r>
            <a:endParaRPr sz="2400">
              <a:solidFill>
                <a:schemeClr val="dk1"/>
              </a:solidFill>
            </a:endParaRPr>
          </a:p>
          <a:p>
            <a:pPr indent="-381000" lvl="0" marL="457200" rtl="0" algn="l">
              <a:spcBef>
                <a:spcPts val="1000"/>
              </a:spcBef>
              <a:spcAft>
                <a:spcPts val="1000"/>
              </a:spcAft>
              <a:buClr>
                <a:srgbClr val="FF9900"/>
              </a:buClr>
              <a:buSzPts val="2400"/>
              <a:buChar char="●"/>
            </a:pPr>
            <a:r>
              <a:rPr lang="en" sz="2400">
                <a:solidFill>
                  <a:schemeClr val="dk1"/>
                </a:solidFill>
              </a:rPr>
              <a:t>Input allowed in person, electronically, in writing</a:t>
            </a:r>
            <a:endParaRPr sz="2400">
              <a:solidFill>
                <a:schemeClr val="dk1"/>
              </a:solidFill>
            </a:endParaRPr>
          </a:p>
        </p:txBody>
      </p:sp>
      <p:grpSp>
        <p:nvGrpSpPr>
          <p:cNvPr id="201" name="Google Shape;201;p20"/>
          <p:cNvGrpSpPr/>
          <p:nvPr/>
        </p:nvGrpSpPr>
        <p:grpSpPr>
          <a:xfrm>
            <a:off x="6513811" y="3122846"/>
            <a:ext cx="2432538" cy="1853280"/>
            <a:chOff x="5754236" y="4423170"/>
            <a:chExt cx="2432538" cy="2471040"/>
          </a:xfrm>
        </p:grpSpPr>
        <p:sp>
          <p:nvSpPr>
            <p:cNvPr id="202" name="Google Shape;202;p20"/>
            <p:cNvSpPr/>
            <p:nvPr/>
          </p:nvSpPr>
          <p:spPr>
            <a:xfrm rot="1954842">
              <a:off x="6114557" y="4739422"/>
              <a:ext cx="1711897" cy="1838535"/>
            </a:xfrm>
            <a:prstGeom prst="irregularSeal1">
              <a:avLst/>
            </a:prstGeom>
            <a:no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txBox="1"/>
            <p:nvPr/>
          </p:nvSpPr>
          <p:spPr>
            <a:xfrm>
              <a:off x="6533275" y="5104600"/>
              <a:ext cx="1099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t>You can advocate for more!</a:t>
              </a:r>
              <a:endParaRPr b="1" i="1"/>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ph type="title"/>
          </p:nvPr>
        </p:nvSpPr>
        <p:spPr>
          <a:xfrm>
            <a:off x="477738" y="214625"/>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Rules for Map-Drawing</a:t>
            </a:r>
            <a:endParaRPr b="1">
              <a:latin typeface="Comfortaa"/>
              <a:ea typeface="Comfortaa"/>
              <a:cs typeface="Comfortaa"/>
              <a:sym typeface="Comfortaa"/>
            </a:endParaRPr>
          </a:p>
        </p:txBody>
      </p:sp>
      <p:sp>
        <p:nvSpPr>
          <p:cNvPr id="209" name="Google Shape;209;p21"/>
          <p:cNvSpPr txBox="1"/>
          <p:nvPr/>
        </p:nvSpPr>
        <p:spPr>
          <a:xfrm>
            <a:off x="718825" y="1186250"/>
            <a:ext cx="7747500" cy="344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When line-drawers create district boundaries, they must consider ranked criteria:</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Population Equality</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Voting Rights Act</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Contiguity</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Integrity of Established Geographic Areas - Cities, Counties, Communities of Interest</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Compactness</a:t>
            </a:r>
            <a:endParaRPr sz="1800">
              <a:solidFill>
                <a:schemeClr val="dk1"/>
              </a:solidFill>
            </a:endParaRPr>
          </a:p>
          <a:p>
            <a:pPr indent="-342900" lvl="0" marL="457200" rtl="0" algn="l">
              <a:spcBef>
                <a:spcPts val="0"/>
              </a:spcBef>
              <a:spcAft>
                <a:spcPts val="0"/>
              </a:spcAft>
              <a:buSzPts val="1800"/>
              <a:buAutoNum type="arabicPeriod"/>
            </a:pPr>
            <a:r>
              <a:rPr lang="en" sz="1800">
                <a:solidFill>
                  <a:schemeClr val="dk1"/>
                </a:solidFill>
              </a:rPr>
              <a:t>Nesting</a:t>
            </a:r>
            <a:endParaRPr sz="18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i="1" lang="en" sz="1600">
                <a:solidFill>
                  <a:schemeClr val="dk1"/>
                </a:solidFill>
              </a:rPr>
              <a:t>Line drawers MAY NOT draw lines to favor or discriminate against a political party.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2"/>
          <p:cNvSpPr txBox="1"/>
          <p:nvPr>
            <p:ph type="title"/>
          </p:nvPr>
        </p:nvSpPr>
        <p:spPr>
          <a:xfrm>
            <a:off x="561438" y="21370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Community Voices Matter</a:t>
            </a:r>
            <a:endParaRPr b="1">
              <a:latin typeface="Comfortaa"/>
              <a:ea typeface="Comfortaa"/>
              <a:cs typeface="Comfortaa"/>
              <a:sym typeface="Comfortaa"/>
            </a:endParaRPr>
          </a:p>
        </p:txBody>
      </p:sp>
      <p:sp>
        <p:nvSpPr>
          <p:cNvPr id="215" name="Google Shape;215;p22"/>
          <p:cNvSpPr txBox="1"/>
          <p:nvPr/>
        </p:nvSpPr>
        <p:spPr>
          <a:xfrm>
            <a:off x="561450" y="1310825"/>
            <a:ext cx="79548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When communities are kept together in a district, they can elect representatives who will pay attention to their issues. </a:t>
            </a:r>
            <a:endParaRPr sz="2000">
              <a:solidFill>
                <a:schemeClr val="dk1"/>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Line-drawers must consider “communities of interest” when they draw the lines. These include:</a:t>
            </a:r>
            <a:endParaRPr sz="2000"/>
          </a:p>
          <a:p>
            <a:pPr indent="-342900" lvl="0" marL="457200" rtl="0" algn="l">
              <a:spcBef>
                <a:spcPts val="0"/>
              </a:spcBef>
              <a:spcAft>
                <a:spcPts val="0"/>
              </a:spcAft>
              <a:buSzPts val="1800"/>
              <a:buChar char="-"/>
            </a:pPr>
            <a:r>
              <a:rPr lang="en" sz="1800"/>
              <a:t>Cultural, ethnic, and/or religious interests</a:t>
            </a:r>
            <a:endParaRPr sz="1800"/>
          </a:p>
          <a:p>
            <a:pPr indent="-342900" lvl="0" marL="457200" rtl="0" algn="l">
              <a:spcBef>
                <a:spcPts val="0"/>
              </a:spcBef>
              <a:spcAft>
                <a:spcPts val="0"/>
              </a:spcAft>
              <a:buSzPts val="1800"/>
              <a:buChar char="-"/>
            </a:pPr>
            <a:r>
              <a:rPr lang="en" sz="1800"/>
              <a:t>Economic concerns like working conditions, participation in specific industries, income, </a:t>
            </a:r>
            <a:r>
              <a:rPr lang="en" sz="1800">
                <a:solidFill>
                  <a:schemeClr val="dk1"/>
                </a:solidFill>
              </a:rPr>
              <a:t>renters v. owners</a:t>
            </a:r>
            <a:endParaRPr sz="1800"/>
          </a:p>
          <a:p>
            <a:pPr indent="-342900" lvl="0" marL="457200" rtl="0" algn="l">
              <a:spcBef>
                <a:spcPts val="0"/>
              </a:spcBef>
              <a:spcAft>
                <a:spcPts val="0"/>
              </a:spcAft>
              <a:buSzPts val="1800"/>
              <a:buChar char="-"/>
            </a:pPr>
            <a:r>
              <a:rPr lang="en" sz="1800"/>
              <a:t>Neighborhood characteristics like public transit, environmental concerns</a:t>
            </a:r>
            <a:endParaRPr sz="1800"/>
          </a:p>
          <a:p>
            <a:pPr indent="-342900" lvl="0" marL="457200" rtl="0" algn="l">
              <a:spcBef>
                <a:spcPts val="0"/>
              </a:spcBef>
              <a:spcAft>
                <a:spcPts val="0"/>
              </a:spcAft>
              <a:buSzPts val="1800"/>
              <a:buChar char="-"/>
            </a:pPr>
            <a:r>
              <a:rPr lang="en" sz="1800"/>
              <a:t>Social characteristics like age, households with families, health access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3"/>
          <p:cNvPicPr preferRelativeResize="0"/>
          <p:nvPr/>
        </p:nvPicPr>
        <p:blipFill>
          <a:blip r:embed="rId3">
            <a:alphaModFix/>
          </a:blip>
          <a:stretch>
            <a:fillRect/>
          </a:stretch>
        </p:blipFill>
        <p:spPr>
          <a:xfrm>
            <a:off x="3003725" y="3525025"/>
            <a:ext cx="808199" cy="808199"/>
          </a:xfrm>
          <a:prstGeom prst="rect">
            <a:avLst/>
          </a:prstGeom>
          <a:noFill/>
          <a:ln>
            <a:noFill/>
          </a:ln>
        </p:spPr>
      </p:pic>
      <p:pic>
        <p:nvPicPr>
          <p:cNvPr id="221" name="Google Shape;221;p23"/>
          <p:cNvPicPr preferRelativeResize="0"/>
          <p:nvPr/>
        </p:nvPicPr>
        <p:blipFill>
          <a:blip r:embed="rId4">
            <a:alphaModFix/>
          </a:blip>
          <a:stretch>
            <a:fillRect/>
          </a:stretch>
        </p:blipFill>
        <p:spPr>
          <a:xfrm>
            <a:off x="709027" y="2709599"/>
            <a:ext cx="888317" cy="888317"/>
          </a:xfrm>
          <a:prstGeom prst="rect">
            <a:avLst/>
          </a:prstGeom>
          <a:noFill/>
          <a:ln>
            <a:noFill/>
          </a:ln>
        </p:spPr>
      </p:pic>
      <p:sp>
        <p:nvSpPr>
          <p:cNvPr id="222" name="Google Shape;222;p23"/>
          <p:cNvSpPr txBox="1"/>
          <p:nvPr>
            <p:ph type="title"/>
          </p:nvPr>
        </p:nvSpPr>
        <p:spPr>
          <a:xfrm>
            <a:off x="561438" y="21370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Community Voices Matter</a:t>
            </a:r>
            <a:endParaRPr b="1">
              <a:latin typeface="Comfortaa"/>
              <a:ea typeface="Comfortaa"/>
              <a:cs typeface="Comfortaa"/>
              <a:sym typeface="Comfortaa"/>
            </a:endParaRPr>
          </a:p>
        </p:txBody>
      </p:sp>
      <p:sp>
        <p:nvSpPr>
          <p:cNvPr id="223" name="Google Shape;223;p23"/>
          <p:cNvSpPr/>
          <p:nvPr/>
        </p:nvSpPr>
        <p:spPr>
          <a:xfrm>
            <a:off x="1556825" y="1318050"/>
            <a:ext cx="2285100" cy="1671000"/>
          </a:xfrm>
          <a:prstGeom prst="wedgeEllipseCallout">
            <a:avLst>
              <a:gd fmla="val -42062" name="adj1"/>
              <a:gd fmla="val 67499" name="adj2"/>
            </a:avLst>
          </a:prstGeom>
          <a:solidFill>
            <a:srgbClr val="FFFFFF"/>
          </a:solidFill>
          <a:ln cap="flat" cmpd="sng" w="19050">
            <a:solidFill>
              <a:srgbClr val="77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 live near ____, and people in my neighborhood really care about ____, _____, and ______</a:t>
            </a:r>
            <a:endParaRPr/>
          </a:p>
        </p:txBody>
      </p:sp>
      <p:sp>
        <p:nvSpPr>
          <p:cNvPr id="224" name="Google Shape;224;p23"/>
          <p:cNvSpPr/>
          <p:nvPr/>
        </p:nvSpPr>
        <p:spPr>
          <a:xfrm>
            <a:off x="4390863" y="2765100"/>
            <a:ext cx="2585100" cy="1297800"/>
          </a:xfrm>
          <a:prstGeom prst="wedgeRoundRectCallout">
            <a:avLst>
              <a:gd fmla="val -68668" name="adj1"/>
              <a:gd fmla="val 51637" name="adj2"/>
              <a:gd fmla="val 0" name="adj3"/>
            </a:avLst>
          </a:prstGeom>
          <a:solidFill>
            <a:srgbClr val="FFFFFF"/>
          </a:solidFill>
          <a:ln cap="flat" cmpd="sng" w="9525">
            <a:solidFill>
              <a:srgbClr val="77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 think it’s important that my neighborhood is kept in a district with _________, because we both ______________________</a:t>
            </a:r>
            <a:endParaRPr/>
          </a:p>
        </p:txBody>
      </p:sp>
      <p:pic>
        <p:nvPicPr>
          <p:cNvPr id="225" name="Google Shape;225;p23"/>
          <p:cNvPicPr preferRelativeResize="0"/>
          <p:nvPr/>
        </p:nvPicPr>
        <p:blipFill>
          <a:blip r:embed="rId5">
            <a:alphaModFix/>
          </a:blip>
          <a:stretch>
            <a:fillRect/>
          </a:stretch>
        </p:blipFill>
        <p:spPr>
          <a:xfrm>
            <a:off x="7524898" y="2158200"/>
            <a:ext cx="854215" cy="854215"/>
          </a:xfrm>
          <a:prstGeom prst="rect">
            <a:avLst/>
          </a:prstGeom>
          <a:noFill/>
          <a:ln>
            <a:noFill/>
          </a:ln>
        </p:spPr>
      </p:pic>
      <p:sp>
        <p:nvSpPr>
          <p:cNvPr id="226" name="Google Shape;226;p23"/>
          <p:cNvSpPr/>
          <p:nvPr/>
        </p:nvSpPr>
        <p:spPr>
          <a:xfrm>
            <a:off x="4252300" y="1236350"/>
            <a:ext cx="3294900" cy="1230000"/>
          </a:xfrm>
          <a:prstGeom prst="wedgeEllipseCallout">
            <a:avLst>
              <a:gd fmla="val 55347" name="adj1"/>
              <a:gd fmla="val 72191" name="adj2"/>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My community lives in __________. What we have in common with each other is ______________.</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462488" y="18415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Example - </a:t>
            </a:r>
            <a:r>
              <a:rPr b="1" lang="en">
                <a:latin typeface="Comfortaa"/>
                <a:ea typeface="Comfortaa"/>
                <a:cs typeface="Comfortaa"/>
                <a:sym typeface="Comfortaa"/>
              </a:rPr>
              <a:t>AD-31</a:t>
            </a:r>
            <a:endParaRPr b="1">
              <a:latin typeface="Comfortaa"/>
              <a:ea typeface="Comfortaa"/>
              <a:cs typeface="Comfortaa"/>
              <a:sym typeface="Comfortaa"/>
            </a:endParaRPr>
          </a:p>
        </p:txBody>
      </p:sp>
      <p:pic>
        <p:nvPicPr>
          <p:cNvPr id="232" name="Google Shape;232;p24"/>
          <p:cNvPicPr preferRelativeResize="0"/>
          <p:nvPr/>
        </p:nvPicPr>
        <p:blipFill rotWithShape="1">
          <a:blip r:embed="rId3">
            <a:alphaModFix/>
          </a:blip>
          <a:srcRect b="0" l="0" r="3651" t="0"/>
          <a:stretch/>
        </p:blipFill>
        <p:spPr>
          <a:xfrm>
            <a:off x="422350" y="1190825"/>
            <a:ext cx="3998227" cy="3294601"/>
          </a:xfrm>
          <a:prstGeom prst="rect">
            <a:avLst/>
          </a:prstGeom>
          <a:noFill/>
          <a:ln>
            <a:noFill/>
          </a:ln>
        </p:spPr>
      </p:pic>
      <p:sp>
        <p:nvSpPr>
          <p:cNvPr id="233" name="Google Shape;233;p24"/>
          <p:cNvSpPr txBox="1"/>
          <p:nvPr/>
        </p:nvSpPr>
        <p:spPr>
          <a:xfrm>
            <a:off x="4572000" y="1060450"/>
            <a:ext cx="4446900" cy="3879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AD-31 (then AD-30) is a Latino VRA district.</a:t>
            </a:r>
            <a:endParaRPr sz="2000"/>
          </a:p>
          <a:p>
            <a:pPr indent="-355600" lvl="0" marL="457200" rtl="0" algn="l">
              <a:spcBef>
                <a:spcPts val="0"/>
              </a:spcBef>
              <a:spcAft>
                <a:spcPts val="0"/>
              </a:spcAft>
              <a:buSzPts val="2000"/>
              <a:buChar char="-"/>
            </a:pPr>
            <a:r>
              <a:rPr lang="en" sz="2000"/>
              <a:t>Community members submitted COI testimony asking the CCRC to keep the Hmong/Southeast Asian refugee whole and grouped with the Latino community due to shared interests.</a:t>
            </a:r>
            <a:endParaRPr sz="2000"/>
          </a:p>
          <a:p>
            <a:pPr indent="-355600" lvl="0" marL="457200" rtl="0" algn="l">
              <a:spcBef>
                <a:spcPts val="0"/>
              </a:spcBef>
              <a:spcAft>
                <a:spcPts val="0"/>
              </a:spcAft>
              <a:buSzPts val="2000"/>
              <a:buChar char="-"/>
            </a:pPr>
            <a:r>
              <a:rPr lang="en" sz="2000"/>
              <a:t>Adopted district map doesn’t look exactly like this proposed version - but does keep the identified community intact!</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10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10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1000"/>
                                        <p:tgtEl>
                                          <p:spTgt spid="2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919688" y="184150"/>
            <a:ext cx="7538400" cy="72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
                <a:latin typeface="Comfortaa Regular"/>
                <a:ea typeface="Comfortaa Regular"/>
                <a:cs typeface="Comfortaa Regular"/>
                <a:sym typeface="Comfortaa Regular"/>
              </a:rPr>
              <a:t>How to Get Involved</a:t>
            </a:r>
            <a:endParaRPr>
              <a:latin typeface="Comfortaa Regular"/>
              <a:ea typeface="Comfortaa Regular"/>
              <a:cs typeface="Comfortaa Regular"/>
              <a:sym typeface="Comfortaa Regular"/>
            </a:endParaRPr>
          </a:p>
        </p:txBody>
      </p:sp>
      <p:sp>
        <p:nvSpPr>
          <p:cNvPr id="239" name="Google Shape;239;p25"/>
          <p:cNvSpPr txBox="1"/>
          <p:nvPr/>
        </p:nvSpPr>
        <p:spPr>
          <a:xfrm>
            <a:off x="919700" y="1319256"/>
            <a:ext cx="7042800" cy="2786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lang="en" sz="1800">
                <a:solidFill>
                  <a:schemeClr val="dk1"/>
                </a:solidFill>
              </a:rPr>
              <a:t>Shape the process in your community. Can it be more open, inclusive, and fair?</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Tell the line-drawers about your Communities of Interest at pre-map hearings.</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Use online tools to draw your community and/or draft a map proposal.</a:t>
            </a:r>
            <a:endParaRPr sz="1800">
              <a:solidFill>
                <a:schemeClr val="dk1"/>
              </a:solidFill>
            </a:endParaRPr>
          </a:p>
          <a:p>
            <a:pPr indent="-342900" lvl="0" marL="457200" rtl="0" algn="l">
              <a:spcBef>
                <a:spcPts val="1000"/>
              </a:spcBef>
              <a:spcAft>
                <a:spcPts val="1000"/>
              </a:spcAft>
              <a:buClr>
                <a:schemeClr val="dk1"/>
              </a:buClr>
              <a:buSzPts val="1800"/>
              <a:buChar char="➔"/>
            </a:pPr>
            <a:r>
              <a:rPr lang="en" sz="1800">
                <a:solidFill>
                  <a:schemeClr val="dk1"/>
                </a:solidFill>
              </a:rPr>
              <a:t>Review draft maps and give input at public hearings. Does the proposal keep your community together? </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919688" y="184150"/>
            <a:ext cx="7538400" cy="72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
                <a:latin typeface="Comfortaa Regular"/>
                <a:ea typeface="Comfortaa Regular"/>
                <a:cs typeface="Comfortaa Regular"/>
                <a:sym typeface="Comfortaa Regular"/>
              </a:rPr>
              <a:t>How to Get Involved: Timeline</a:t>
            </a:r>
            <a:endParaRPr>
              <a:latin typeface="Comfortaa Regular"/>
              <a:ea typeface="Comfortaa Regular"/>
              <a:cs typeface="Comfortaa Regular"/>
              <a:sym typeface="Comfortaa Regular"/>
            </a:endParaRPr>
          </a:p>
        </p:txBody>
      </p:sp>
      <p:sp>
        <p:nvSpPr>
          <p:cNvPr id="245" name="Google Shape;245;p26"/>
          <p:cNvSpPr txBox="1"/>
          <p:nvPr/>
        </p:nvSpPr>
        <p:spPr>
          <a:xfrm>
            <a:off x="873050" y="1066475"/>
            <a:ext cx="7517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Statewide Redistricting</a:t>
            </a:r>
            <a:endParaRPr sz="1800">
              <a:solidFill>
                <a:schemeClr val="dk1"/>
              </a:solidFill>
            </a:endParaRPr>
          </a:p>
        </p:txBody>
      </p:sp>
      <p:sp>
        <p:nvSpPr>
          <p:cNvPr id="246" name="Google Shape;246;p26"/>
          <p:cNvSpPr txBox="1"/>
          <p:nvPr/>
        </p:nvSpPr>
        <p:spPr>
          <a:xfrm>
            <a:off x="6217375" y="1219050"/>
            <a:ext cx="21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SUBJECT TO CHANGE</a:t>
            </a:r>
            <a:endParaRPr b="1">
              <a:solidFill>
                <a:schemeClr val="dk1"/>
              </a:solidFill>
            </a:endParaRPr>
          </a:p>
        </p:txBody>
      </p:sp>
      <p:graphicFrame>
        <p:nvGraphicFramePr>
          <p:cNvPr id="247" name="Google Shape;247;p26"/>
          <p:cNvGraphicFramePr/>
          <p:nvPr/>
        </p:nvGraphicFramePr>
        <p:xfrm>
          <a:off x="952500" y="1619250"/>
          <a:ext cx="3000000" cy="3000000"/>
        </p:xfrm>
        <a:graphic>
          <a:graphicData uri="http://schemas.openxmlformats.org/drawingml/2006/table">
            <a:tbl>
              <a:tblPr>
                <a:noFill/>
                <a:tableStyleId>{3C239291-A688-470B-A03E-C9576A86358D}</a:tableStyleId>
              </a:tblPr>
              <a:tblGrid>
                <a:gridCol w="4065075"/>
                <a:gridCol w="2826950"/>
              </a:tblGrid>
              <a:tr h="586200">
                <a:tc>
                  <a:txBody>
                    <a:bodyPr/>
                    <a:lstStyle/>
                    <a:p>
                      <a:pPr indent="0" lvl="0" marL="0" rtl="0" algn="l">
                        <a:spcBef>
                          <a:spcPts val="0"/>
                        </a:spcBef>
                        <a:spcAft>
                          <a:spcPts val="0"/>
                        </a:spcAft>
                        <a:buNone/>
                      </a:pPr>
                      <a:r>
                        <a:rPr lang="en" sz="1800">
                          <a:solidFill>
                            <a:schemeClr val="dk1"/>
                          </a:solidFill>
                        </a:rPr>
                        <a:t>Public hearings to hear about </a:t>
                      </a:r>
                      <a:r>
                        <a:rPr lang="en" sz="1800">
                          <a:solidFill>
                            <a:schemeClr val="dk1"/>
                          </a:solidFill>
                        </a:rPr>
                        <a:t>peoples’ communities</a:t>
                      </a:r>
                      <a:endParaRPr/>
                    </a:p>
                  </a:txBody>
                  <a:tcPr marT="91425" marB="91425" marR="91425" marL="91425"/>
                </a:tc>
                <a:tc>
                  <a:txBody>
                    <a:bodyPr/>
                    <a:lstStyle/>
                    <a:p>
                      <a:pPr indent="0" lvl="0" marL="0" rtl="0" algn="l">
                        <a:spcBef>
                          <a:spcPts val="0"/>
                        </a:spcBef>
                        <a:spcAft>
                          <a:spcPts val="0"/>
                        </a:spcAft>
                        <a:buNone/>
                      </a:pPr>
                      <a:r>
                        <a:rPr lang="en"/>
                        <a:t>Summer - Fall 2021</a:t>
                      </a:r>
                      <a:endParaRPr/>
                    </a:p>
                  </a:txBody>
                  <a:tcPr marT="91425" marB="91425" marR="91425" marL="91425"/>
                </a:tc>
              </a:tr>
              <a:tr h="830450">
                <a:tc>
                  <a:txBody>
                    <a:bodyPr/>
                    <a:lstStyle/>
                    <a:p>
                      <a:pPr indent="0" lvl="0" marL="0" rtl="0" algn="l">
                        <a:spcBef>
                          <a:spcPts val="0"/>
                        </a:spcBef>
                        <a:spcAft>
                          <a:spcPts val="0"/>
                        </a:spcAft>
                        <a:buNone/>
                      </a:pPr>
                      <a:r>
                        <a:rPr lang="en" sz="1800">
                          <a:solidFill>
                            <a:schemeClr val="dk1"/>
                          </a:solidFill>
                        </a:rPr>
                        <a:t>Public input meetings about what district maps should look like</a:t>
                      </a:r>
                      <a:endParaRPr/>
                    </a:p>
                  </a:txBody>
                  <a:tcPr marT="91425" marB="91425" marR="91425" marL="91425"/>
                </a:tc>
                <a:tc>
                  <a:txBody>
                    <a:bodyPr/>
                    <a:lstStyle/>
                    <a:p>
                      <a:pPr indent="0" lvl="0" marL="0" rtl="0" algn="l">
                        <a:spcBef>
                          <a:spcPts val="0"/>
                        </a:spcBef>
                        <a:spcAft>
                          <a:spcPts val="0"/>
                        </a:spcAft>
                        <a:buNone/>
                      </a:pPr>
                      <a:r>
                        <a:rPr lang="en"/>
                        <a:t>October - November 2021</a:t>
                      </a:r>
                      <a:endParaRPr/>
                    </a:p>
                    <a:p>
                      <a:pPr indent="0" lvl="0" marL="0" rtl="0" algn="l">
                        <a:spcBef>
                          <a:spcPts val="0"/>
                        </a:spcBef>
                        <a:spcAft>
                          <a:spcPts val="0"/>
                        </a:spcAft>
                        <a:buNone/>
                      </a:pPr>
                      <a:r>
                        <a:t/>
                      </a:r>
                      <a:endParaRPr/>
                    </a:p>
                  </a:txBody>
                  <a:tcPr marT="91425" marB="91425" marR="91425" marL="91425"/>
                </a:tc>
              </a:tr>
              <a:tr h="806025">
                <a:tc>
                  <a:txBody>
                    <a:bodyPr/>
                    <a:lstStyle/>
                    <a:p>
                      <a:pPr indent="0" lvl="0" marL="0" rtl="0" algn="l">
                        <a:spcBef>
                          <a:spcPts val="0"/>
                        </a:spcBef>
                        <a:spcAft>
                          <a:spcPts val="0"/>
                        </a:spcAft>
                        <a:buNone/>
                      </a:pPr>
                      <a:r>
                        <a:rPr lang="en" sz="1800">
                          <a:solidFill>
                            <a:schemeClr val="dk1"/>
                          </a:solidFill>
                        </a:rPr>
                        <a:t>Draft maps posted, additional public meetings to provide </a:t>
                      </a:r>
                      <a:r>
                        <a:rPr lang="en" sz="1800">
                          <a:solidFill>
                            <a:schemeClr val="dk1"/>
                          </a:solidFill>
                        </a:rPr>
                        <a:t>feedback</a:t>
                      </a:r>
                      <a:endParaRPr sz="1800">
                        <a:solidFill>
                          <a:schemeClr val="dk1"/>
                        </a:solidFill>
                      </a:endParaRPr>
                    </a:p>
                  </a:txBody>
                  <a:tcPr marT="91425" marB="91425" marR="91425" marL="91425"/>
                </a:tc>
                <a:tc>
                  <a:txBody>
                    <a:bodyPr/>
                    <a:lstStyle/>
                    <a:p>
                      <a:pPr indent="0" lvl="0" marL="0" rtl="0" algn="l">
                        <a:spcBef>
                          <a:spcPts val="0"/>
                        </a:spcBef>
                        <a:spcAft>
                          <a:spcPts val="0"/>
                        </a:spcAft>
                        <a:buNone/>
                      </a:pPr>
                      <a:r>
                        <a:rPr lang="en"/>
                        <a:t>November - December 2021</a:t>
                      </a:r>
                      <a:endParaRPr/>
                    </a:p>
                    <a:p>
                      <a:pPr indent="0" lvl="0" marL="0" rtl="0" algn="l">
                        <a:spcBef>
                          <a:spcPts val="0"/>
                        </a:spcBef>
                        <a:spcAft>
                          <a:spcPts val="0"/>
                        </a:spcAft>
                        <a:buClr>
                          <a:schemeClr val="dk1"/>
                        </a:buClr>
                        <a:buSzPts val="1100"/>
                        <a:buFont typeface="Arial"/>
                        <a:buNone/>
                      </a:pPr>
                      <a:r>
                        <a:rPr lang="en">
                          <a:solidFill>
                            <a:schemeClr val="dk1"/>
                          </a:solidFill>
                        </a:rPr>
                        <a:t>*might be extended to January 2022</a:t>
                      </a:r>
                      <a:endParaRPr/>
                    </a:p>
                  </a:txBody>
                  <a:tcPr marT="91425" marB="91425" marR="91425" marL="91425"/>
                </a:tc>
              </a:tr>
              <a:tr h="659475">
                <a:tc>
                  <a:txBody>
                    <a:bodyPr/>
                    <a:lstStyle/>
                    <a:p>
                      <a:pPr indent="0" lvl="0" marL="0" rtl="0" algn="l">
                        <a:spcBef>
                          <a:spcPts val="0"/>
                        </a:spcBef>
                        <a:spcAft>
                          <a:spcPts val="0"/>
                        </a:spcAft>
                        <a:buNone/>
                      </a:pPr>
                      <a:r>
                        <a:rPr lang="en" sz="1800">
                          <a:solidFill>
                            <a:schemeClr val="dk1"/>
                          </a:solidFill>
                        </a:rPr>
                        <a:t>Maps finalized</a:t>
                      </a:r>
                      <a:endParaRPr/>
                    </a:p>
                  </a:txBody>
                  <a:tcPr marT="91425" marB="91425" marR="91425" marL="91425"/>
                </a:tc>
                <a:tc>
                  <a:txBody>
                    <a:bodyPr/>
                    <a:lstStyle/>
                    <a:p>
                      <a:pPr indent="0" lvl="0" marL="0" rtl="0" algn="l">
                        <a:spcBef>
                          <a:spcPts val="0"/>
                        </a:spcBef>
                        <a:spcAft>
                          <a:spcPts val="0"/>
                        </a:spcAft>
                        <a:buNone/>
                      </a:pPr>
                      <a:r>
                        <a:rPr lang="en"/>
                        <a:t>Late December 2021</a:t>
                      </a:r>
                      <a:endParaRPr/>
                    </a:p>
                    <a:p>
                      <a:pPr indent="0" lvl="0" marL="0" rtl="0" algn="l">
                        <a:spcBef>
                          <a:spcPts val="0"/>
                        </a:spcBef>
                        <a:spcAft>
                          <a:spcPts val="0"/>
                        </a:spcAft>
                        <a:buNone/>
                      </a:pPr>
                      <a:r>
                        <a:rPr lang="en"/>
                        <a:t>*might be extended to January 2022</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9"/>
          <p:cNvSpPr txBox="1"/>
          <p:nvPr>
            <p:ph type="title"/>
          </p:nvPr>
        </p:nvSpPr>
        <p:spPr>
          <a:xfrm>
            <a:off x="529738" y="175175"/>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Goals for Today</a:t>
            </a:r>
            <a:endParaRPr b="1">
              <a:latin typeface="Comfortaa"/>
              <a:ea typeface="Comfortaa"/>
              <a:cs typeface="Comfortaa"/>
              <a:sym typeface="Comfortaa"/>
            </a:endParaRPr>
          </a:p>
        </p:txBody>
      </p:sp>
      <p:sp>
        <p:nvSpPr>
          <p:cNvPr id="68" name="Google Shape;68;p9"/>
          <p:cNvSpPr txBox="1"/>
          <p:nvPr>
            <p:ph idx="1" type="body"/>
          </p:nvPr>
        </p:nvSpPr>
        <p:spPr>
          <a:xfrm>
            <a:off x="529750" y="1305475"/>
            <a:ext cx="8614200" cy="3394500"/>
          </a:xfrm>
          <a:prstGeom prst="rect">
            <a:avLst/>
          </a:prstGeom>
        </p:spPr>
        <p:txBody>
          <a:bodyPr anchorCtr="0" anchor="t" bIns="45700" lIns="91425" spcFirstLastPara="1" rIns="91425" wrap="square" tIns="45700">
            <a:noAutofit/>
          </a:bodyPr>
          <a:lstStyle/>
          <a:p>
            <a:pPr indent="-406400" lvl="0" marL="457200" rtl="0" algn="l">
              <a:spcBef>
                <a:spcPts val="360"/>
              </a:spcBef>
              <a:spcAft>
                <a:spcPts val="0"/>
              </a:spcAft>
              <a:buSzPts val="2800"/>
              <a:buChar char="-"/>
            </a:pPr>
            <a:r>
              <a:rPr lang="en" sz="2400"/>
              <a:t>Build a high-level understanding of the redistricting process</a:t>
            </a:r>
            <a:endParaRPr sz="2400"/>
          </a:p>
          <a:p>
            <a:pPr indent="-406400" lvl="0" marL="457200" rtl="0" algn="l">
              <a:spcBef>
                <a:spcPts val="1000"/>
              </a:spcBef>
              <a:spcAft>
                <a:spcPts val="0"/>
              </a:spcAft>
              <a:buSzPts val="2800"/>
              <a:buChar char="-"/>
            </a:pPr>
            <a:r>
              <a:rPr lang="en" sz="2400"/>
              <a:t>Identify why redistricting is important for your community members</a:t>
            </a:r>
            <a:endParaRPr sz="2400"/>
          </a:p>
          <a:p>
            <a:pPr indent="-406400" lvl="0" marL="457200" rtl="0" algn="l">
              <a:spcBef>
                <a:spcPts val="1000"/>
              </a:spcBef>
              <a:spcAft>
                <a:spcPts val="0"/>
              </a:spcAft>
              <a:buSzPts val="2800"/>
              <a:buChar char="-"/>
            </a:pPr>
            <a:r>
              <a:rPr lang="en" sz="2400"/>
              <a:t>Learn about opportunities to get involved</a:t>
            </a:r>
            <a:endParaRPr sz="2400"/>
          </a:p>
          <a:p>
            <a:pPr indent="0" lvl="0" marL="0" rtl="0" algn="l">
              <a:spcBef>
                <a:spcPts val="1000"/>
              </a:spcBef>
              <a:spcAft>
                <a:spcPts val="10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919688" y="184150"/>
            <a:ext cx="7538400" cy="72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
                <a:latin typeface="Comfortaa Regular"/>
                <a:ea typeface="Comfortaa Regular"/>
                <a:cs typeface="Comfortaa Regular"/>
                <a:sym typeface="Comfortaa Regular"/>
              </a:rPr>
              <a:t>How to Get Involved: Timeline</a:t>
            </a:r>
            <a:endParaRPr>
              <a:latin typeface="Comfortaa Regular"/>
              <a:ea typeface="Comfortaa Regular"/>
              <a:cs typeface="Comfortaa Regular"/>
              <a:sym typeface="Comfortaa Regular"/>
            </a:endParaRPr>
          </a:p>
        </p:txBody>
      </p:sp>
      <p:sp>
        <p:nvSpPr>
          <p:cNvPr id="253" name="Google Shape;253;p27"/>
          <p:cNvSpPr txBox="1"/>
          <p:nvPr/>
        </p:nvSpPr>
        <p:spPr>
          <a:xfrm>
            <a:off x="873050" y="1066475"/>
            <a:ext cx="7517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rPr>
              <a:t>Local </a:t>
            </a:r>
            <a:r>
              <a:rPr lang="en" sz="2600">
                <a:solidFill>
                  <a:schemeClr val="dk1"/>
                </a:solidFill>
              </a:rPr>
              <a:t>Redistricting</a:t>
            </a:r>
            <a:endParaRPr sz="1800">
              <a:solidFill>
                <a:schemeClr val="dk1"/>
              </a:solidFill>
            </a:endParaRPr>
          </a:p>
        </p:txBody>
      </p:sp>
      <p:sp>
        <p:nvSpPr>
          <p:cNvPr id="254" name="Google Shape;254;p27"/>
          <p:cNvSpPr txBox="1"/>
          <p:nvPr/>
        </p:nvSpPr>
        <p:spPr>
          <a:xfrm>
            <a:off x="6217375" y="1219050"/>
            <a:ext cx="21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SUBJECT TO CHANGE</a:t>
            </a:r>
            <a:endParaRPr b="1">
              <a:solidFill>
                <a:schemeClr val="dk1"/>
              </a:solidFill>
            </a:endParaRPr>
          </a:p>
        </p:txBody>
      </p:sp>
      <p:graphicFrame>
        <p:nvGraphicFramePr>
          <p:cNvPr id="255" name="Google Shape;255;p27"/>
          <p:cNvGraphicFramePr/>
          <p:nvPr/>
        </p:nvGraphicFramePr>
        <p:xfrm>
          <a:off x="952500" y="1619250"/>
          <a:ext cx="3000000" cy="3000000"/>
        </p:xfrm>
        <a:graphic>
          <a:graphicData uri="http://schemas.openxmlformats.org/drawingml/2006/table">
            <a:tbl>
              <a:tblPr>
                <a:noFill/>
                <a:tableStyleId>{3C239291-A688-470B-A03E-C9576A86358D}</a:tableStyleId>
              </a:tblPr>
              <a:tblGrid>
                <a:gridCol w="4322700"/>
                <a:gridCol w="3006100"/>
              </a:tblGrid>
              <a:tr h="731500">
                <a:tc>
                  <a:txBody>
                    <a:bodyPr/>
                    <a:lstStyle/>
                    <a:p>
                      <a:pPr indent="0" lvl="0" marL="0" rtl="0" algn="l">
                        <a:spcBef>
                          <a:spcPts val="0"/>
                        </a:spcBef>
                        <a:spcAft>
                          <a:spcPts val="0"/>
                        </a:spcAft>
                        <a:buNone/>
                      </a:pPr>
                      <a:r>
                        <a:rPr lang="en" sz="1800">
                          <a:solidFill>
                            <a:schemeClr val="dk1"/>
                          </a:solidFill>
                        </a:rPr>
                        <a:t>Public hearings to get community testimony</a:t>
                      </a:r>
                      <a:endParaRPr/>
                    </a:p>
                  </a:txBody>
                  <a:tcPr marT="91425" marB="91425" marR="91425" marL="91425"/>
                </a:tc>
                <a:tc>
                  <a:txBody>
                    <a:bodyPr/>
                    <a:lstStyle/>
                    <a:p>
                      <a:pPr indent="0" lvl="0" marL="0" rtl="0" algn="l">
                        <a:spcBef>
                          <a:spcPts val="0"/>
                        </a:spcBef>
                        <a:spcAft>
                          <a:spcPts val="0"/>
                        </a:spcAft>
                        <a:buNone/>
                      </a:pPr>
                      <a:r>
                        <a:rPr lang="en"/>
                        <a:t>Summer - </a:t>
                      </a:r>
                      <a:r>
                        <a:rPr lang="en"/>
                        <a:t>Fall 2021</a:t>
                      </a:r>
                      <a:endParaRPr/>
                    </a:p>
                  </a:txBody>
                  <a:tcPr marT="91425" marB="91425" marR="91425" marL="91425"/>
                </a:tc>
              </a:tr>
              <a:tr h="822925">
                <a:tc>
                  <a:txBody>
                    <a:bodyPr/>
                    <a:lstStyle/>
                    <a:p>
                      <a:pPr indent="0" lvl="0" marL="0" rtl="0" algn="l">
                        <a:spcBef>
                          <a:spcPts val="0"/>
                        </a:spcBef>
                        <a:spcAft>
                          <a:spcPts val="0"/>
                        </a:spcAft>
                        <a:buNone/>
                      </a:pPr>
                      <a:r>
                        <a:rPr lang="en" sz="1800">
                          <a:solidFill>
                            <a:schemeClr val="dk1"/>
                          </a:solidFill>
                        </a:rPr>
                        <a:t>Draft maps posted, additional public meetings to provide feedback</a:t>
                      </a:r>
                      <a:endParaRPr sz="1800">
                        <a:solidFill>
                          <a:schemeClr val="dk1"/>
                        </a:solidFill>
                      </a:endParaRPr>
                    </a:p>
                  </a:txBody>
                  <a:tcPr marT="91425" marB="91425" marR="91425" marL="91425"/>
                </a:tc>
                <a:tc>
                  <a:txBody>
                    <a:bodyPr/>
                    <a:lstStyle/>
                    <a:p>
                      <a:pPr indent="0" lvl="0" marL="0" rtl="0" algn="l">
                        <a:spcBef>
                          <a:spcPts val="0"/>
                        </a:spcBef>
                        <a:spcAft>
                          <a:spcPts val="0"/>
                        </a:spcAft>
                        <a:buNone/>
                      </a:pPr>
                      <a:r>
                        <a:rPr lang="en"/>
                        <a:t>November - December 2021</a:t>
                      </a:r>
                      <a:endParaRPr/>
                    </a:p>
                    <a:p>
                      <a:pPr indent="0" lvl="0" marL="0" rtl="0" algn="l">
                        <a:spcBef>
                          <a:spcPts val="0"/>
                        </a:spcBef>
                        <a:spcAft>
                          <a:spcPts val="0"/>
                        </a:spcAft>
                        <a:buNone/>
                      </a:pPr>
                      <a:r>
                        <a:rPr lang="en">
                          <a:solidFill>
                            <a:schemeClr val="dk1"/>
                          </a:solidFill>
                        </a:rPr>
                        <a:t>*might be extended to January 2022</a:t>
                      </a:r>
                      <a:endParaRPr/>
                    </a:p>
                  </a:txBody>
                  <a:tcPr marT="91425" marB="91425" marR="91425" marL="91425"/>
                </a:tc>
              </a:tr>
              <a:tr h="1676375">
                <a:tc>
                  <a:txBody>
                    <a:bodyPr/>
                    <a:lstStyle/>
                    <a:p>
                      <a:pPr indent="0" lvl="0" marL="0" rtl="0" algn="l">
                        <a:spcBef>
                          <a:spcPts val="0"/>
                        </a:spcBef>
                        <a:spcAft>
                          <a:spcPts val="0"/>
                        </a:spcAft>
                        <a:buNone/>
                      </a:pPr>
                      <a:r>
                        <a:rPr lang="en" sz="1800">
                          <a:solidFill>
                            <a:schemeClr val="dk1"/>
                          </a:solidFill>
                        </a:rPr>
                        <a:t>Maps finalized </a:t>
                      </a:r>
                      <a:endParaRPr sz="1800">
                        <a:solidFill>
                          <a:schemeClr val="dk1"/>
                        </a:solidFill>
                      </a:endParaRPr>
                    </a:p>
                  </a:txBody>
                  <a:tcPr marT="91425" marB="91425" marR="91425" marL="91425"/>
                </a:tc>
                <a:tc>
                  <a:txBody>
                    <a:bodyPr/>
                    <a:lstStyle/>
                    <a:p>
                      <a:pPr indent="0" lvl="0" marL="0" rtl="0" algn="l">
                        <a:spcBef>
                          <a:spcPts val="0"/>
                        </a:spcBef>
                        <a:spcAft>
                          <a:spcPts val="0"/>
                        </a:spcAft>
                        <a:buNone/>
                      </a:pPr>
                      <a:r>
                        <a:rPr lang="en"/>
                        <a:t>Counties and some cities have a map deadline of 12/15/21, but that might be extended to January 2022</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Some cities have a map deadline of 4/17/22.</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idx="1" type="body"/>
          </p:nvPr>
        </p:nvSpPr>
        <p:spPr>
          <a:xfrm>
            <a:off x="1148300" y="1624692"/>
            <a:ext cx="7538400" cy="2813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800">
                <a:solidFill>
                  <a:srgbClr val="000000"/>
                </a:solidFill>
              </a:rPr>
              <a:t>Find more resources at </a:t>
            </a:r>
            <a:r>
              <a:rPr b="1" lang="en" sz="2800" u="sng">
                <a:solidFill>
                  <a:srgbClr val="0000FF"/>
                </a:solidFill>
                <a:hlinkClick r:id="rId3">
                  <a:extLst>
                    <a:ext uri="{A12FA001-AC4F-418D-AE19-62706E023703}">
                      <ahyp:hlinkClr val="tx"/>
                    </a:ext>
                  </a:extLst>
                </a:hlinkClick>
              </a:rPr>
              <a:t>bit.ly/ALC-CA-Redistricting</a:t>
            </a:r>
            <a:endParaRPr b="1" sz="2800">
              <a:solidFill>
                <a:srgbClr val="0000FF"/>
              </a:solidFill>
            </a:endParaRPr>
          </a:p>
          <a:p>
            <a:pPr indent="0" lvl="0" marL="0" rtl="0" algn="l">
              <a:spcBef>
                <a:spcPts val="360"/>
              </a:spcBef>
              <a:spcAft>
                <a:spcPts val="0"/>
              </a:spcAft>
              <a:buNone/>
            </a:pPr>
            <a:r>
              <a:t/>
            </a:r>
            <a:endParaRPr sz="3000">
              <a:solidFill>
                <a:srgbClr val="000000"/>
              </a:solidFill>
            </a:endParaRPr>
          </a:p>
          <a:p>
            <a:pPr indent="0" lvl="0" marL="0" rtl="0" algn="l">
              <a:spcBef>
                <a:spcPts val="360"/>
              </a:spcBef>
              <a:spcAft>
                <a:spcPts val="0"/>
              </a:spcAft>
              <a:buNone/>
            </a:pPr>
            <a:r>
              <a:rPr lang="en" sz="2800">
                <a:solidFill>
                  <a:srgbClr val="000000"/>
                </a:solidFill>
              </a:rPr>
              <a:t>Contact: redistricting@advancingjustice-alc.org</a:t>
            </a:r>
            <a:endParaRPr sz="2800">
              <a:solidFill>
                <a:srgbClr val="000000"/>
              </a:solidFill>
            </a:endParaRPr>
          </a:p>
        </p:txBody>
      </p:sp>
      <p:sp>
        <p:nvSpPr>
          <p:cNvPr id="262" name="Google Shape;262;p28"/>
          <p:cNvSpPr txBox="1"/>
          <p:nvPr>
            <p:ph type="title"/>
          </p:nvPr>
        </p:nvSpPr>
        <p:spPr>
          <a:xfrm>
            <a:off x="1148288" y="138112"/>
            <a:ext cx="7538400" cy="543000"/>
          </a:xfrm>
          <a:prstGeom prst="rect">
            <a:avLst/>
          </a:prstGeom>
        </p:spPr>
        <p:txBody>
          <a:bodyPr anchorCtr="0" anchor="b" bIns="45700" lIns="91425" spcFirstLastPara="1" rIns="91425" wrap="square" tIns="45700">
            <a:noAutofit/>
          </a:bodyPr>
          <a:lstStyle/>
          <a:p>
            <a:pPr indent="0" lvl="0" marL="0" rtl="0" algn="l">
              <a:spcBef>
                <a:spcPts val="360"/>
              </a:spcBef>
              <a:spcAft>
                <a:spcPts val="0"/>
              </a:spcAft>
              <a:buNone/>
            </a:pPr>
            <a:r>
              <a:rPr lang="en" sz="3000">
                <a:solidFill>
                  <a:srgbClr val="FFFFFF"/>
                </a:solidFill>
                <a:latin typeface="Comfortaa Regular"/>
                <a:ea typeface="Comfortaa Regular"/>
                <a:cs typeface="Comfortaa Regular"/>
                <a:sym typeface="Comfortaa Regular"/>
              </a:rPr>
              <a:t>Questions?</a:t>
            </a:r>
            <a:endParaRPr sz="3000">
              <a:solidFill>
                <a:srgbClr val="FFFFFF"/>
              </a:solidFill>
              <a:latin typeface="Comfortaa Regular"/>
              <a:ea typeface="Comfortaa Regular"/>
              <a:cs typeface="Comfortaa Regular"/>
              <a:sym typeface="Comfortaa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a:blip r:embed="rId3">
            <a:alphaModFix/>
          </a:blip>
          <a:stretch>
            <a:fillRect/>
          </a:stretch>
        </p:blipFill>
        <p:spPr>
          <a:xfrm>
            <a:off x="5606103" y="2928732"/>
            <a:ext cx="554099" cy="553770"/>
          </a:xfrm>
          <a:prstGeom prst="rect">
            <a:avLst/>
          </a:prstGeom>
          <a:noFill/>
          <a:ln>
            <a:noFill/>
          </a:ln>
        </p:spPr>
      </p:pic>
      <p:pic>
        <p:nvPicPr>
          <p:cNvPr id="74" name="Google Shape;74;p10"/>
          <p:cNvPicPr preferRelativeResize="0"/>
          <p:nvPr/>
        </p:nvPicPr>
        <p:blipFill>
          <a:blip r:embed="rId4">
            <a:alphaModFix/>
          </a:blip>
          <a:stretch>
            <a:fillRect/>
          </a:stretch>
        </p:blipFill>
        <p:spPr>
          <a:xfrm>
            <a:off x="6259112" y="1916362"/>
            <a:ext cx="580375" cy="580375"/>
          </a:xfrm>
          <a:prstGeom prst="rect">
            <a:avLst/>
          </a:prstGeom>
          <a:noFill/>
          <a:ln>
            <a:noFill/>
          </a:ln>
        </p:spPr>
      </p:pic>
      <p:pic>
        <p:nvPicPr>
          <p:cNvPr id="75" name="Google Shape;75;p10"/>
          <p:cNvPicPr preferRelativeResize="0"/>
          <p:nvPr/>
        </p:nvPicPr>
        <p:blipFill>
          <a:blip r:embed="rId5">
            <a:alphaModFix/>
          </a:blip>
          <a:stretch>
            <a:fillRect/>
          </a:stretch>
        </p:blipFill>
        <p:spPr>
          <a:xfrm>
            <a:off x="5531775" y="2063575"/>
            <a:ext cx="554100" cy="554100"/>
          </a:xfrm>
          <a:prstGeom prst="rect">
            <a:avLst/>
          </a:prstGeom>
          <a:noFill/>
          <a:ln>
            <a:noFill/>
          </a:ln>
        </p:spPr>
      </p:pic>
      <p:pic>
        <p:nvPicPr>
          <p:cNvPr id="76" name="Google Shape;76;p10"/>
          <p:cNvPicPr preferRelativeResize="0"/>
          <p:nvPr/>
        </p:nvPicPr>
        <p:blipFill>
          <a:blip r:embed="rId6">
            <a:alphaModFix/>
          </a:blip>
          <a:stretch>
            <a:fillRect/>
          </a:stretch>
        </p:blipFill>
        <p:spPr>
          <a:xfrm>
            <a:off x="8004349" y="1987376"/>
            <a:ext cx="554100" cy="554100"/>
          </a:xfrm>
          <a:prstGeom prst="rect">
            <a:avLst/>
          </a:prstGeom>
          <a:noFill/>
          <a:ln>
            <a:noFill/>
          </a:ln>
        </p:spPr>
      </p:pic>
      <p:pic>
        <p:nvPicPr>
          <p:cNvPr id="77" name="Google Shape;77;p10"/>
          <p:cNvPicPr preferRelativeResize="0"/>
          <p:nvPr/>
        </p:nvPicPr>
        <p:blipFill>
          <a:blip r:embed="rId7">
            <a:alphaModFix/>
          </a:blip>
          <a:stretch>
            <a:fillRect/>
          </a:stretch>
        </p:blipFill>
        <p:spPr>
          <a:xfrm>
            <a:off x="6325126" y="3705137"/>
            <a:ext cx="554100" cy="554122"/>
          </a:xfrm>
          <a:prstGeom prst="rect">
            <a:avLst/>
          </a:prstGeom>
          <a:noFill/>
          <a:ln>
            <a:noFill/>
          </a:ln>
        </p:spPr>
      </p:pic>
      <p:sp>
        <p:nvSpPr>
          <p:cNvPr id="78" name="Google Shape;78;p10"/>
          <p:cNvSpPr txBox="1"/>
          <p:nvPr>
            <p:ph type="title"/>
          </p:nvPr>
        </p:nvSpPr>
        <p:spPr>
          <a:xfrm>
            <a:off x="327888" y="18415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200">
                <a:latin typeface="Comfortaa"/>
                <a:ea typeface="Comfortaa"/>
                <a:cs typeface="Comfortaa"/>
                <a:sym typeface="Comfortaa"/>
              </a:rPr>
              <a:t>Review: What is Redistricting?</a:t>
            </a:r>
            <a:endParaRPr b="1" sz="2200">
              <a:latin typeface="Comfortaa"/>
              <a:ea typeface="Comfortaa"/>
              <a:cs typeface="Comfortaa"/>
              <a:sym typeface="Comfortaa"/>
            </a:endParaRPr>
          </a:p>
        </p:txBody>
      </p:sp>
      <p:sp>
        <p:nvSpPr>
          <p:cNvPr id="79" name="Google Shape;79;p10"/>
          <p:cNvSpPr txBox="1"/>
          <p:nvPr>
            <p:ph idx="1" type="body"/>
          </p:nvPr>
        </p:nvSpPr>
        <p:spPr>
          <a:xfrm>
            <a:off x="507325" y="1211800"/>
            <a:ext cx="34980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2000"/>
              <a:t>Redistricting is the process of redrawing legislative district lines.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It happens every 10 years, after the census.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It is needed to make sure districts are equal in size and reflect population changes. </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t/>
            </a:r>
            <a:endParaRPr sz="2000"/>
          </a:p>
        </p:txBody>
      </p:sp>
      <p:sp>
        <p:nvSpPr>
          <p:cNvPr id="80" name="Google Shape;80;p10"/>
          <p:cNvSpPr txBox="1"/>
          <p:nvPr/>
        </p:nvSpPr>
        <p:spPr>
          <a:xfrm>
            <a:off x="4195700" y="1385375"/>
            <a:ext cx="4572000" cy="2971800"/>
          </a:xfrm>
          <a:prstGeom prst="rect">
            <a:avLst/>
          </a:pr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 name="Google Shape;81;p10"/>
          <p:cNvSpPr/>
          <p:nvPr/>
        </p:nvSpPr>
        <p:spPr>
          <a:xfrm>
            <a:off x="4251800" y="1414800"/>
            <a:ext cx="2044150" cy="1602750"/>
          </a:xfrm>
          <a:custGeom>
            <a:rect b="b" l="l" r="r" t="t"/>
            <a:pathLst>
              <a:path extrusionOk="0" h="64110" w="81766">
                <a:moveTo>
                  <a:pt x="0" y="48847"/>
                </a:moveTo>
                <a:cubicBezTo>
                  <a:pt x="7893" y="51329"/>
                  <a:pt x="34105" y="66320"/>
                  <a:pt x="47359" y="63739"/>
                </a:cubicBezTo>
                <a:cubicBezTo>
                  <a:pt x="60613" y="61158"/>
                  <a:pt x="74264" y="43982"/>
                  <a:pt x="79526" y="33359"/>
                </a:cubicBezTo>
                <a:cubicBezTo>
                  <a:pt x="84788" y="22736"/>
                  <a:pt x="79030" y="5560"/>
                  <a:pt x="78931" y="0"/>
                </a:cubicBezTo>
              </a:path>
            </a:pathLst>
          </a:custGeom>
          <a:noFill/>
          <a:ln cap="flat" cmpd="sng" w="28575">
            <a:solidFill>
              <a:srgbClr val="FF9900"/>
            </a:solidFill>
            <a:prstDash val="solid"/>
            <a:round/>
            <a:headEnd len="med" w="med" type="none"/>
            <a:tailEnd len="med" w="med" type="none"/>
          </a:ln>
        </p:spPr>
      </p:sp>
      <p:sp>
        <p:nvSpPr>
          <p:cNvPr id="82" name="Google Shape;82;p10"/>
          <p:cNvSpPr/>
          <p:nvPr/>
        </p:nvSpPr>
        <p:spPr>
          <a:xfrm>
            <a:off x="6031475" y="2658325"/>
            <a:ext cx="320950" cy="1600925"/>
          </a:xfrm>
          <a:custGeom>
            <a:rect b="b" l="l" r="r" t="t"/>
            <a:pathLst>
              <a:path extrusionOk="0" h="64037" w="12838">
                <a:moveTo>
                  <a:pt x="0" y="0"/>
                </a:moveTo>
                <a:cubicBezTo>
                  <a:pt x="2035" y="5510"/>
                  <a:pt x="10374" y="22388"/>
                  <a:pt x="12211" y="33061"/>
                </a:cubicBezTo>
                <a:cubicBezTo>
                  <a:pt x="14048" y="43734"/>
                  <a:pt x="11219" y="58874"/>
                  <a:pt x="11020" y="64037"/>
                </a:cubicBezTo>
              </a:path>
            </a:pathLst>
          </a:custGeom>
          <a:noFill/>
          <a:ln cap="flat" cmpd="sng" w="28575">
            <a:solidFill>
              <a:srgbClr val="FF9900"/>
            </a:solidFill>
            <a:prstDash val="solid"/>
            <a:round/>
            <a:headEnd len="med" w="med" type="none"/>
            <a:tailEnd len="med" w="med" type="none"/>
          </a:ln>
        </p:spPr>
      </p:sp>
      <p:sp>
        <p:nvSpPr>
          <p:cNvPr id="83" name="Google Shape;83;p10"/>
          <p:cNvSpPr/>
          <p:nvPr/>
        </p:nvSpPr>
        <p:spPr>
          <a:xfrm>
            <a:off x="6172950" y="2443039"/>
            <a:ext cx="2531725" cy="485675"/>
          </a:xfrm>
          <a:custGeom>
            <a:rect b="b" l="l" r="r" t="t"/>
            <a:pathLst>
              <a:path extrusionOk="0" h="19427" w="101269">
                <a:moveTo>
                  <a:pt x="0" y="18142"/>
                </a:moveTo>
                <a:cubicBezTo>
                  <a:pt x="4865" y="17348"/>
                  <a:pt x="19410" y="13227"/>
                  <a:pt x="29189" y="13376"/>
                </a:cubicBezTo>
                <a:cubicBezTo>
                  <a:pt x="38968" y="13525"/>
                  <a:pt x="52918" y="21219"/>
                  <a:pt x="58676" y="19035"/>
                </a:cubicBezTo>
                <a:cubicBezTo>
                  <a:pt x="64435" y="16851"/>
                  <a:pt x="56641" y="2008"/>
                  <a:pt x="63740" y="271"/>
                </a:cubicBezTo>
                <a:cubicBezTo>
                  <a:pt x="70839" y="-1466"/>
                  <a:pt x="95014" y="7221"/>
                  <a:pt x="101269" y="8611"/>
                </a:cubicBezTo>
              </a:path>
            </a:pathLst>
          </a:custGeom>
          <a:noFill/>
          <a:ln cap="flat" cmpd="sng" w="28575">
            <a:solidFill>
              <a:srgbClr val="FF9900"/>
            </a:solidFill>
            <a:prstDash val="solid"/>
            <a:round/>
            <a:headEnd len="med" w="med" type="none"/>
            <a:tailEnd len="med" w="med" type="none"/>
          </a:ln>
        </p:spPr>
      </p:sp>
      <p:sp>
        <p:nvSpPr>
          <p:cNvPr id="84" name="Google Shape;84;p10"/>
          <p:cNvSpPr txBox="1"/>
          <p:nvPr/>
        </p:nvSpPr>
        <p:spPr>
          <a:xfrm>
            <a:off x="5036400" y="222570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5</a:t>
            </a:r>
            <a:endParaRPr b="1" sz="2400"/>
          </a:p>
        </p:txBody>
      </p:sp>
      <p:sp>
        <p:nvSpPr>
          <p:cNvPr id="85" name="Google Shape;85;p10"/>
          <p:cNvSpPr txBox="1"/>
          <p:nvPr/>
        </p:nvSpPr>
        <p:spPr>
          <a:xfrm>
            <a:off x="4315825" y="302925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5</a:t>
            </a:r>
            <a:endParaRPr b="1" sz="2400"/>
          </a:p>
        </p:txBody>
      </p:sp>
      <p:sp>
        <p:nvSpPr>
          <p:cNvPr id="86" name="Google Shape;86;p10"/>
          <p:cNvSpPr txBox="1"/>
          <p:nvPr/>
        </p:nvSpPr>
        <p:spPr>
          <a:xfrm>
            <a:off x="7550800" y="370915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5</a:t>
            </a:r>
            <a:endParaRPr b="1" sz="2400"/>
          </a:p>
        </p:txBody>
      </p:sp>
      <p:sp>
        <p:nvSpPr>
          <p:cNvPr id="87" name="Google Shape;87;p10"/>
          <p:cNvSpPr txBox="1"/>
          <p:nvPr/>
        </p:nvSpPr>
        <p:spPr>
          <a:xfrm>
            <a:off x="7815550" y="139850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5</a:t>
            </a:r>
            <a:endParaRPr b="1" sz="2400"/>
          </a:p>
        </p:txBody>
      </p:sp>
      <p:sp>
        <p:nvSpPr>
          <p:cNvPr id="88" name="Google Shape;88;p10"/>
          <p:cNvSpPr txBox="1"/>
          <p:nvPr/>
        </p:nvSpPr>
        <p:spPr>
          <a:xfrm>
            <a:off x="4367850" y="302925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4</a:t>
            </a:r>
            <a:endParaRPr b="1" sz="2400"/>
          </a:p>
        </p:txBody>
      </p:sp>
      <p:sp>
        <p:nvSpPr>
          <p:cNvPr id="89" name="Google Shape;89;p10"/>
          <p:cNvSpPr txBox="1"/>
          <p:nvPr/>
        </p:nvSpPr>
        <p:spPr>
          <a:xfrm>
            <a:off x="5287275" y="2420275"/>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4</a:t>
            </a:r>
            <a:endParaRPr b="1" sz="2400"/>
          </a:p>
        </p:txBody>
      </p:sp>
      <p:pic>
        <p:nvPicPr>
          <p:cNvPr id="90" name="Google Shape;90;p10"/>
          <p:cNvPicPr preferRelativeResize="0"/>
          <p:nvPr/>
        </p:nvPicPr>
        <p:blipFill>
          <a:blip r:embed="rId8">
            <a:alphaModFix/>
          </a:blip>
          <a:stretch>
            <a:fillRect/>
          </a:stretch>
        </p:blipFill>
        <p:spPr>
          <a:xfrm>
            <a:off x="6768002" y="1476498"/>
            <a:ext cx="580375" cy="580353"/>
          </a:xfrm>
          <a:prstGeom prst="rect">
            <a:avLst/>
          </a:prstGeom>
          <a:noFill/>
          <a:ln>
            <a:noFill/>
          </a:ln>
        </p:spPr>
      </p:pic>
      <p:sp>
        <p:nvSpPr>
          <p:cNvPr id="91" name="Google Shape;91;p10"/>
          <p:cNvSpPr txBox="1"/>
          <p:nvPr/>
        </p:nvSpPr>
        <p:spPr>
          <a:xfrm>
            <a:off x="7553000" y="1280888"/>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6</a:t>
            </a:r>
            <a:endParaRPr b="1" sz="2400"/>
          </a:p>
        </p:txBody>
      </p:sp>
      <p:sp>
        <p:nvSpPr>
          <p:cNvPr id="92" name="Google Shape;92;p10"/>
          <p:cNvSpPr txBox="1"/>
          <p:nvPr/>
        </p:nvSpPr>
        <p:spPr>
          <a:xfrm>
            <a:off x="7662075" y="3709150"/>
            <a:ext cx="4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6</a:t>
            </a:r>
            <a:endParaRPr b="1" sz="2400"/>
          </a:p>
        </p:txBody>
      </p:sp>
      <p:sp>
        <p:nvSpPr>
          <p:cNvPr id="93" name="Google Shape;93;p10"/>
          <p:cNvSpPr/>
          <p:nvPr/>
        </p:nvSpPr>
        <p:spPr>
          <a:xfrm>
            <a:off x="4187725" y="1468175"/>
            <a:ext cx="2658425" cy="1476725"/>
          </a:xfrm>
          <a:custGeom>
            <a:rect b="b" l="l" r="r" t="t"/>
            <a:pathLst>
              <a:path extrusionOk="0" h="59069" w="106337">
                <a:moveTo>
                  <a:pt x="92622" y="0"/>
                </a:moveTo>
                <a:cubicBezTo>
                  <a:pt x="94593" y="6438"/>
                  <a:pt x="111738" y="28837"/>
                  <a:pt x="104446" y="38625"/>
                </a:cubicBezTo>
                <a:cubicBezTo>
                  <a:pt x="97155" y="48413"/>
                  <a:pt x="66281" y="56690"/>
                  <a:pt x="48873" y="58726"/>
                </a:cubicBezTo>
                <a:cubicBezTo>
                  <a:pt x="31465" y="60762"/>
                  <a:pt x="8146" y="52157"/>
                  <a:pt x="0" y="50843"/>
                </a:cubicBezTo>
              </a:path>
            </a:pathLst>
          </a:custGeom>
          <a:noFill/>
          <a:ln cap="flat" cmpd="sng" w="28575">
            <a:solidFill>
              <a:srgbClr val="9900FF"/>
            </a:solidFill>
            <a:prstDash val="solid"/>
            <a:round/>
            <a:headEnd len="med" w="med" type="none"/>
            <a:tailEnd len="med" w="med" type="none"/>
          </a:ln>
        </p:spPr>
      </p:sp>
      <p:sp>
        <p:nvSpPr>
          <p:cNvPr id="94" name="Google Shape;94;p10"/>
          <p:cNvSpPr/>
          <p:nvPr/>
        </p:nvSpPr>
        <p:spPr>
          <a:xfrm>
            <a:off x="6749600" y="2512625"/>
            <a:ext cx="1990400" cy="474200"/>
          </a:xfrm>
          <a:custGeom>
            <a:rect b="b" l="l" r="r" t="t"/>
            <a:pathLst>
              <a:path extrusionOk="0" h="18968" w="79616">
                <a:moveTo>
                  <a:pt x="0" y="0"/>
                </a:moveTo>
                <a:cubicBezTo>
                  <a:pt x="3022" y="3153"/>
                  <a:pt x="10577" y="18525"/>
                  <a:pt x="18131" y="18919"/>
                </a:cubicBezTo>
                <a:cubicBezTo>
                  <a:pt x="25685" y="19313"/>
                  <a:pt x="35079" y="4139"/>
                  <a:pt x="45326" y="2365"/>
                </a:cubicBezTo>
                <a:cubicBezTo>
                  <a:pt x="55574" y="591"/>
                  <a:pt x="73901" y="7292"/>
                  <a:pt x="79616" y="8277"/>
                </a:cubicBezTo>
              </a:path>
            </a:pathLst>
          </a:custGeom>
          <a:noFill/>
          <a:ln cap="flat" cmpd="sng" w="28575">
            <a:solidFill>
              <a:srgbClr val="9900FF"/>
            </a:solidFill>
            <a:prstDash val="solid"/>
            <a:round/>
            <a:headEnd len="med" w="med" type="none"/>
            <a:tailEnd len="med" w="med" type="none"/>
          </a:ln>
        </p:spPr>
      </p:sp>
      <p:pic>
        <p:nvPicPr>
          <p:cNvPr id="95" name="Google Shape;95;p10"/>
          <p:cNvPicPr preferRelativeResize="0"/>
          <p:nvPr/>
        </p:nvPicPr>
        <p:blipFill>
          <a:blip r:embed="rId9">
            <a:alphaModFix/>
          </a:blip>
          <a:stretch>
            <a:fillRect/>
          </a:stretch>
        </p:blipFill>
        <p:spPr>
          <a:xfrm>
            <a:off x="6409812" y="2871863"/>
            <a:ext cx="580375" cy="580396"/>
          </a:xfrm>
          <a:prstGeom prst="rect">
            <a:avLst/>
          </a:prstGeom>
          <a:noFill/>
          <a:ln>
            <a:noFill/>
          </a:ln>
        </p:spPr>
      </p:pic>
      <p:sp>
        <p:nvSpPr>
          <p:cNvPr id="96" name="Google Shape;96;p10"/>
          <p:cNvSpPr/>
          <p:nvPr/>
        </p:nvSpPr>
        <p:spPr>
          <a:xfrm>
            <a:off x="6237225" y="2768825"/>
            <a:ext cx="640800" cy="1517425"/>
          </a:xfrm>
          <a:custGeom>
            <a:rect b="b" l="l" r="r" t="t"/>
            <a:pathLst>
              <a:path extrusionOk="0" h="60697" w="25632">
                <a:moveTo>
                  <a:pt x="0" y="0"/>
                </a:moveTo>
                <a:cubicBezTo>
                  <a:pt x="1445" y="4270"/>
                  <a:pt x="4664" y="20364"/>
                  <a:pt x="8671" y="25619"/>
                </a:cubicBezTo>
                <a:cubicBezTo>
                  <a:pt x="12678" y="30874"/>
                  <a:pt x="21284" y="25685"/>
                  <a:pt x="24043" y="31531"/>
                </a:cubicBezTo>
                <a:cubicBezTo>
                  <a:pt x="26802" y="37377"/>
                  <a:pt x="25028" y="55836"/>
                  <a:pt x="25225" y="60697"/>
                </a:cubicBezTo>
              </a:path>
            </a:pathLst>
          </a:custGeom>
          <a:noFill/>
          <a:ln cap="flat" cmpd="sng" w="28575">
            <a:solidFill>
              <a:srgbClr val="9900FF"/>
            </a:solidFill>
            <a:prstDash val="solid"/>
            <a:round/>
            <a:headEnd len="med" w="med" type="none"/>
            <a:tailEnd len="med" w="med" type="none"/>
          </a:ln>
        </p:spPr>
      </p:sp>
      <p:pic>
        <p:nvPicPr>
          <p:cNvPr id="97" name="Google Shape;97;p10"/>
          <p:cNvPicPr preferRelativeResize="0"/>
          <p:nvPr/>
        </p:nvPicPr>
        <p:blipFill>
          <a:blip r:embed="rId10">
            <a:alphaModFix/>
          </a:blip>
          <a:stretch>
            <a:fillRect/>
          </a:stretch>
        </p:blipFill>
        <p:spPr>
          <a:xfrm>
            <a:off x="4275274" y="1585900"/>
            <a:ext cx="554100" cy="554100"/>
          </a:xfrm>
          <a:prstGeom prst="rect">
            <a:avLst/>
          </a:prstGeom>
          <a:noFill/>
          <a:ln>
            <a:noFill/>
          </a:ln>
        </p:spPr>
      </p:pic>
      <p:pic>
        <p:nvPicPr>
          <p:cNvPr id="98" name="Google Shape;98;p10"/>
          <p:cNvPicPr preferRelativeResize="0"/>
          <p:nvPr/>
        </p:nvPicPr>
        <p:blipFill>
          <a:blip r:embed="rId9">
            <a:alphaModFix/>
          </a:blip>
          <a:stretch>
            <a:fillRect/>
          </a:stretch>
        </p:blipFill>
        <p:spPr>
          <a:xfrm>
            <a:off x="4923612" y="1572750"/>
            <a:ext cx="580375" cy="580396"/>
          </a:xfrm>
          <a:prstGeom prst="rect">
            <a:avLst/>
          </a:prstGeom>
          <a:noFill/>
          <a:ln>
            <a:noFill/>
          </a:ln>
        </p:spPr>
      </p:pic>
      <p:pic>
        <p:nvPicPr>
          <p:cNvPr id="99" name="Google Shape;99;p10"/>
          <p:cNvPicPr preferRelativeResize="0"/>
          <p:nvPr/>
        </p:nvPicPr>
        <p:blipFill>
          <a:blip r:embed="rId11">
            <a:alphaModFix/>
          </a:blip>
          <a:stretch>
            <a:fillRect/>
          </a:stretch>
        </p:blipFill>
        <p:spPr>
          <a:xfrm>
            <a:off x="4491502" y="2179625"/>
            <a:ext cx="554100" cy="554100"/>
          </a:xfrm>
          <a:prstGeom prst="rect">
            <a:avLst/>
          </a:prstGeom>
          <a:noFill/>
          <a:ln>
            <a:noFill/>
          </a:ln>
        </p:spPr>
      </p:pic>
      <p:pic>
        <p:nvPicPr>
          <p:cNvPr id="100" name="Google Shape;100;p10"/>
          <p:cNvPicPr preferRelativeResize="0"/>
          <p:nvPr/>
        </p:nvPicPr>
        <p:blipFill>
          <a:blip r:embed="rId7">
            <a:alphaModFix/>
          </a:blip>
          <a:stretch>
            <a:fillRect/>
          </a:stretch>
        </p:blipFill>
        <p:spPr>
          <a:xfrm>
            <a:off x="7467950" y="1807675"/>
            <a:ext cx="532151" cy="532176"/>
          </a:xfrm>
          <a:prstGeom prst="rect">
            <a:avLst/>
          </a:prstGeom>
          <a:noFill/>
          <a:ln>
            <a:noFill/>
          </a:ln>
        </p:spPr>
      </p:pic>
      <p:pic>
        <p:nvPicPr>
          <p:cNvPr id="101" name="Google Shape;101;p10"/>
          <p:cNvPicPr preferRelativeResize="0"/>
          <p:nvPr/>
        </p:nvPicPr>
        <p:blipFill>
          <a:blip r:embed="rId10">
            <a:alphaModFix/>
          </a:blip>
          <a:stretch>
            <a:fillRect/>
          </a:stretch>
        </p:blipFill>
        <p:spPr>
          <a:xfrm>
            <a:off x="7828949" y="2691375"/>
            <a:ext cx="554100" cy="554100"/>
          </a:xfrm>
          <a:prstGeom prst="rect">
            <a:avLst/>
          </a:prstGeom>
          <a:noFill/>
          <a:ln>
            <a:noFill/>
          </a:ln>
        </p:spPr>
      </p:pic>
      <p:pic>
        <p:nvPicPr>
          <p:cNvPr id="102" name="Google Shape;102;p10"/>
          <p:cNvPicPr preferRelativeResize="0"/>
          <p:nvPr/>
        </p:nvPicPr>
        <p:blipFill>
          <a:blip r:embed="rId11">
            <a:alphaModFix/>
          </a:blip>
          <a:stretch>
            <a:fillRect/>
          </a:stretch>
        </p:blipFill>
        <p:spPr>
          <a:xfrm>
            <a:off x="7260665" y="3070937"/>
            <a:ext cx="554100" cy="554100"/>
          </a:xfrm>
          <a:prstGeom prst="rect">
            <a:avLst/>
          </a:prstGeom>
          <a:noFill/>
          <a:ln>
            <a:noFill/>
          </a:ln>
        </p:spPr>
      </p:pic>
      <p:pic>
        <p:nvPicPr>
          <p:cNvPr id="103" name="Google Shape;103;p10"/>
          <p:cNvPicPr preferRelativeResize="0"/>
          <p:nvPr/>
        </p:nvPicPr>
        <p:blipFill>
          <a:blip r:embed="rId8">
            <a:alphaModFix/>
          </a:blip>
          <a:stretch>
            <a:fillRect/>
          </a:stretch>
        </p:blipFill>
        <p:spPr>
          <a:xfrm>
            <a:off x="8085252" y="3546848"/>
            <a:ext cx="580375" cy="580353"/>
          </a:xfrm>
          <a:prstGeom prst="rect">
            <a:avLst/>
          </a:prstGeom>
          <a:noFill/>
          <a:ln>
            <a:noFill/>
          </a:ln>
        </p:spPr>
      </p:pic>
      <p:pic>
        <p:nvPicPr>
          <p:cNvPr id="104" name="Google Shape;104;p10"/>
          <p:cNvPicPr preferRelativeResize="0"/>
          <p:nvPr/>
        </p:nvPicPr>
        <p:blipFill>
          <a:blip r:embed="rId10">
            <a:alphaModFix/>
          </a:blip>
          <a:stretch>
            <a:fillRect/>
          </a:stretch>
        </p:blipFill>
        <p:spPr>
          <a:xfrm>
            <a:off x="5686786" y="3572350"/>
            <a:ext cx="554100" cy="554100"/>
          </a:xfrm>
          <a:prstGeom prst="rect">
            <a:avLst/>
          </a:prstGeom>
          <a:noFill/>
          <a:ln>
            <a:noFill/>
          </a:ln>
        </p:spPr>
      </p:pic>
      <p:pic>
        <p:nvPicPr>
          <p:cNvPr id="105" name="Google Shape;105;p10"/>
          <p:cNvPicPr preferRelativeResize="0"/>
          <p:nvPr/>
        </p:nvPicPr>
        <p:blipFill>
          <a:blip r:embed="rId9">
            <a:alphaModFix/>
          </a:blip>
          <a:stretch>
            <a:fillRect/>
          </a:stretch>
        </p:blipFill>
        <p:spPr>
          <a:xfrm>
            <a:off x="4776149" y="3049638"/>
            <a:ext cx="580375" cy="580396"/>
          </a:xfrm>
          <a:prstGeom prst="rect">
            <a:avLst/>
          </a:prstGeom>
          <a:noFill/>
          <a:ln>
            <a:noFill/>
          </a:ln>
        </p:spPr>
      </p:pic>
      <p:pic>
        <p:nvPicPr>
          <p:cNvPr id="106" name="Google Shape;106;p10"/>
          <p:cNvPicPr preferRelativeResize="0"/>
          <p:nvPr/>
        </p:nvPicPr>
        <p:blipFill>
          <a:blip r:embed="rId8">
            <a:alphaModFix/>
          </a:blip>
          <a:stretch>
            <a:fillRect/>
          </a:stretch>
        </p:blipFill>
        <p:spPr>
          <a:xfrm>
            <a:off x="4293852" y="3630023"/>
            <a:ext cx="580375" cy="580353"/>
          </a:xfrm>
          <a:prstGeom prst="rect">
            <a:avLst/>
          </a:prstGeom>
          <a:noFill/>
          <a:ln>
            <a:noFill/>
          </a:ln>
        </p:spPr>
      </p:pic>
      <p:pic>
        <p:nvPicPr>
          <p:cNvPr id="107" name="Google Shape;107;p10"/>
          <p:cNvPicPr preferRelativeResize="0"/>
          <p:nvPr/>
        </p:nvPicPr>
        <p:blipFill>
          <a:blip r:embed="rId4">
            <a:alphaModFix/>
          </a:blip>
          <a:stretch>
            <a:fillRect/>
          </a:stretch>
        </p:blipFill>
        <p:spPr>
          <a:xfrm>
            <a:off x="8134025" y="1420150"/>
            <a:ext cx="580375" cy="580375"/>
          </a:xfrm>
          <a:prstGeom prst="rect">
            <a:avLst/>
          </a:prstGeom>
          <a:noFill/>
          <a:ln>
            <a:noFill/>
          </a:ln>
        </p:spPr>
      </p:pic>
      <p:pic>
        <p:nvPicPr>
          <p:cNvPr id="108" name="Google Shape;108;p10"/>
          <p:cNvPicPr preferRelativeResize="0"/>
          <p:nvPr/>
        </p:nvPicPr>
        <p:blipFill>
          <a:blip r:embed="rId5">
            <a:alphaModFix/>
          </a:blip>
          <a:stretch>
            <a:fillRect/>
          </a:stretch>
        </p:blipFill>
        <p:spPr>
          <a:xfrm>
            <a:off x="6993000" y="3709150"/>
            <a:ext cx="554100" cy="554100"/>
          </a:xfrm>
          <a:prstGeom prst="rect">
            <a:avLst/>
          </a:prstGeom>
          <a:noFill/>
          <a:ln>
            <a:noFill/>
          </a:ln>
        </p:spPr>
      </p:pic>
      <p:pic>
        <p:nvPicPr>
          <p:cNvPr id="109" name="Google Shape;109;p10"/>
          <p:cNvPicPr preferRelativeResize="0"/>
          <p:nvPr/>
        </p:nvPicPr>
        <p:blipFill>
          <a:blip r:embed="rId3">
            <a:alphaModFix/>
          </a:blip>
          <a:stretch>
            <a:fillRect/>
          </a:stretch>
        </p:blipFill>
        <p:spPr>
          <a:xfrm>
            <a:off x="5598228" y="1433457"/>
            <a:ext cx="554099" cy="553770"/>
          </a:xfrm>
          <a:prstGeom prst="rect">
            <a:avLst/>
          </a:prstGeom>
          <a:noFill/>
          <a:ln>
            <a:noFill/>
          </a:ln>
        </p:spPr>
      </p:pic>
      <p:pic>
        <p:nvPicPr>
          <p:cNvPr id="110" name="Google Shape;110;p10"/>
          <p:cNvPicPr preferRelativeResize="0"/>
          <p:nvPr/>
        </p:nvPicPr>
        <p:blipFill>
          <a:blip r:embed="rId3">
            <a:alphaModFix/>
          </a:blip>
          <a:stretch>
            <a:fillRect/>
          </a:stretch>
        </p:blipFill>
        <p:spPr>
          <a:xfrm>
            <a:off x="4953066" y="3705307"/>
            <a:ext cx="554099" cy="553770"/>
          </a:xfrm>
          <a:prstGeom prst="rect">
            <a:avLst/>
          </a:prstGeom>
          <a:noFill/>
          <a:ln>
            <a:noFill/>
          </a:ln>
        </p:spPr>
      </p:pic>
      <p:pic>
        <p:nvPicPr>
          <p:cNvPr id="111" name="Google Shape;111;p10"/>
          <p:cNvPicPr preferRelativeResize="0"/>
          <p:nvPr/>
        </p:nvPicPr>
        <p:blipFill>
          <a:blip r:embed="rId6">
            <a:alphaModFix/>
          </a:blip>
          <a:stretch>
            <a:fillRect/>
          </a:stretch>
        </p:blipFill>
        <p:spPr>
          <a:xfrm>
            <a:off x="6977526" y="2236675"/>
            <a:ext cx="532151" cy="532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8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ph type="title"/>
          </p:nvPr>
        </p:nvSpPr>
        <p:spPr>
          <a:xfrm>
            <a:off x="466975" y="175200"/>
            <a:ext cx="81909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400">
                <a:latin typeface="Comfortaa"/>
                <a:ea typeface="Comfortaa"/>
                <a:cs typeface="Comfortaa"/>
                <a:sym typeface="Comfortaa"/>
              </a:rPr>
              <a:t>How Do District Maps Affect Our Communities?</a:t>
            </a:r>
            <a:endParaRPr b="1" sz="2400">
              <a:latin typeface="Comfortaa"/>
              <a:ea typeface="Comfortaa"/>
              <a:cs typeface="Comfortaa"/>
              <a:sym typeface="Comfortaa"/>
            </a:endParaRPr>
          </a:p>
        </p:txBody>
      </p:sp>
      <p:sp>
        <p:nvSpPr>
          <p:cNvPr id="117" name="Google Shape;117;p11"/>
          <p:cNvSpPr txBox="1"/>
          <p:nvPr/>
        </p:nvSpPr>
        <p:spPr>
          <a:xfrm>
            <a:off x="2067225" y="1426275"/>
            <a:ext cx="552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Determine political power for the next 10 years</a:t>
            </a:r>
            <a:endParaRPr sz="2000"/>
          </a:p>
        </p:txBody>
      </p:sp>
      <p:sp>
        <p:nvSpPr>
          <p:cNvPr id="118" name="Google Shape;118;p11"/>
          <p:cNvSpPr txBox="1"/>
          <p:nvPr/>
        </p:nvSpPr>
        <p:spPr>
          <a:xfrm>
            <a:off x="2067225" y="2458763"/>
            <a:ext cx="6114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Make it easier or harder for us to elect candidates who represent our values &amp; priorities</a:t>
            </a:r>
            <a:endParaRPr sz="2000"/>
          </a:p>
        </p:txBody>
      </p:sp>
      <p:sp>
        <p:nvSpPr>
          <p:cNvPr id="119" name="Google Shape;119;p11"/>
          <p:cNvSpPr txBox="1"/>
          <p:nvPr/>
        </p:nvSpPr>
        <p:spPr>
          <a:xfrm>
            <a:off x="2067225" y="3762700"/>
            <a:ext cx="6590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Affect our ability to hold politicians accountable, build coalitions, and work with our neighbors for change!</a:t>
            </a:r>
            <a:endParaRPr sz="2000"/>
          </a:p>
        </p:txBody>
      </p:sp>
      <p:pic>
        <p:nvPicPr>
          <p:cNvPr id="120" name="Google Shape;120;p11"/>
          <p:cNvPicPr preferRelativeResize="0"/>
          <p:nvPr/>
        </p:nvPicPr>
        <p:blipFill>
          <a:blip r:embed="rId3">
            <a:alphaModFix/>
          </a:blip>
          <a:stretch>
            <a:fillRect/>
          </a:stretch>
        </p:blipFill>
        <p:spPr>
          <a:xfrm>
            <a:off x="1023666" y="2091764"/>
            <a:ext cx="652519" cy="1392760"/>
          </a:xfrm>
          <a:prstGeom prst="rect">
            <a:avLst/>
          </a:prstGeom>
          <a:noFill/>
          <a:ln>
            <a:noFill/>
          </a:ln>
        </p:spPr>
      </p:pic>
      <p:pic>
        <p:nvPicPr>
          <p:cNvPr id="121" name="Google Shape;121;p11"/>
          <p:cNvPicPr preferRelativeResize="0"/>
          <p:nvPr/>
        </p:nvPicPr>
        <p:blipFill>
          <a:blip r:embed="rId4">
            <a:alphaModFix/>
          </a:blip>
          <a:stretch>
            <a:fillRect/>
          </a:stretch>
        </p:blipFill>
        <p:spPr>
          <a:xfrm>
            <a:off x="940778" y="3579046"/>
            <a:ext cx="812437" cy="981480"/>
          </a:xfrm>
          <a:prstGeom prst="rect">
            <a:avLst/>
          </a:prstGeom>
          <a:noFill/>
          <a:ln>
            <a:noFill/>
          </a:ln>
        </p:spPr>
      </p:pic>
      <p:pic>
        <p:nvPicPr>
          <p:cNvPr id="122" name="Google Shape;122;p11"/>
          <p:cNvPicPr preferRelativeResize="0"/>
          <p:nvPr/>
        </p:nvPicPr>
        <p:blipFill>
          <a:blip r:embed="rId5">
            <a:alphaModFix/>
          </a:blip>
          <a:stretch>
            <a:fillRect/>
          </a:stretch>
        </p:blipFill>
        <p:spPr>
          <a:xfrm>
            <a:off x="833826" y="1159575"/>
            <a:ext cx="892650" cy="866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txBox="1"/>
          <p:nvPr>
            <p:ph type="title"/>
          </p:nvPr>
        </p:nvSpPr>
        <p:spPr>
          <a:xfrm>
            <a:off x="310288" y="20340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a:latin typeface="Comfortaa"/>
                <a:ea typeface="Comfortaa"/>
                <a:cs typeface="Comfortaa"/>
                <a:sym typeface="Comfortaa"/>
              </a:rPr>
              <a:t>Draw Lines for All Levels of Government</a:t>
            </a:r>
            <a:endParaRPr b="1">
              <a:latin typeface="Comfortaa"/>
              <a:ea typeface="Comfortaa"/>
              <a:cs typeface="Comfortaa"/>
              <a:sym typeface="Comfortaa"/>
            </a:endParaRPr>
          </a:p>
        </p:txBody>
      </p:sp>
      <p:pic>
        <p:nvPicPr>
          <p:cNvPr id="128" name="Google Shape;128;p12"/>
          <p:cNvPicPr preferRelativeResize="0"/>
          <p:nvPr/>
        </p:nvPicPr>
        <p:blipFill>
          <a:blip r:embed="rId3">
            <a:alphaModFix/>
          </a:blip>
          <a:stretch>
            <a:fillRect/>
          </a:stretch>
        </p:blipFill>
        <p:spPr>
          <a:xfrm>
            <a:off x="2870875" y="1201653"/>
            <a:ext cx="1551469" cy="1135801"/>
          </a:xfrm>
          <a:prstGeom prst="rect">
            <a:avLst/>
          </a:prstGeom>
          <a:noFill/>
          <a:ln>
            <a:noFill/>
          </a:ln>
        </p:spPr>
      </p:pic>
      <p:pic>
        <p:nvPicPr>
          <p:cNvPr id="129" name="Google Shape;129;p12"/>
          <p:cNvPicPr preferRelativeResize="0"/>
          <p:nvPr/>
        </p:nvPicPr>
        <p:blipFill>
          <a:blip r:embed="rId4">
            <a:alphaModFix/>
          </a:blip>
          <a:stretch>
            <a:fillRect/>
          </a:stretch>
        </p:blipFill>
        <p:spPr>
          <a:xfrm>
            <a:off x="2899262" y="2716050"/>
            <a:ext cx="1508896" cy="1135799"/>
          </a:xfrm>
          <a:prstGeom prst="rect">
            <a:avLst/>
          </a:prstGeom>
          <a:noFill/>
          <a:ln>
            <a:noFill/>
          </a:ln>
        </p:spPr>
      </p:pic>
      <p:sp>
        <p:nvSpPr>
          <p:cNvPr id="130" name="Google Shape;130;p12"/>
          <p:cNvSpPr txBox="1"/>
          <p:nvPr/>
        </p:nvSpPr>
        <p:spPr>
          <a:xfrm>
            <a:off x="5050850" y="1201650"/>
            <a:ext cx="3558300" cy="33552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Clr>
                <a:srgbClr val="EE6A29"/>
              </a:buClr>
              <a:buSzPts val="2400"/>
              <a:buChar char="•"/>
            </a:pPr>
            <a:r>
              <a:rPr lang="en" sz="2400">
                <a:solidFill>
                  <a:srgbClr val="000000"/>
                </a:solidFill>
              </a:rPr>
              <a:t>U.S. Congress</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California Senate</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California Assembly</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Board of Equalization</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County Board of Supervisors</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City Councils</a:t>
            </a:r>
            <a:endParaRPr sz="2400">
              <a:solidFill>
                <a:srgbClr val="000000"/>
              </a:solidFill>
            </a:endParaRPr>
          </a:p>
          <a:p>
            <a:pPr indent="-381000" lvl="0" marL="457200" rtl="0" algn="l">
              <a:spcBef>
                <a:spcPts val="0"/>
              </a:spcBef>
              <a:spcAft>
                <a:spcPts val="0"/>
              </a:spcAft>
              <a:buClr>
                <a:srgbClr val="EE6A29"/>
              </a:buClr>
              <a:buSzPts val="2400"/>
              <a:buChar char="•"/>
            </a:pPr>
            <a:r>
              <a:rPr lang="en" sz="2400">
                <a:solidFill>
                  <a:srgbClr val="000000"/>
                </a:solidFill>
              </a:rPr>
              <a:t>School Boards</a:t>
            </a:r>
            <a:endParaRPr sz="2400">
              <a:solidFill>
                <a:srgbClr val="000000"/>
              </a:solidFill>
            </a:endParaRPr>
          </a:p>
        </p:txBody>
      </p:sp>
      <p:pic>
        <p:nvPicPr>
          <p:cNvPr id="131" name="Google Shape;131;p12"/>
          <p:cNvPicPr preferRelativeResize="0"/>
          <p:nvPr/>
        </p:nvPicPr>
        <p:blipFill>
          <a:blip r:embed="rId5">
            <a:alphaModFix/>
          </a:blip>
          <a:stretch>
            <a:fillRect/>
          </a:stretch>
        </p:blipFill>
        <p:spPr>
          <a:xfrm>
            <a:off x="193450" y="1436712"/>
            <a:ext cx="1924556" cy="216381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title"/>
          </p:nvPr>
        </p:nvSpPr>
        <p:spPr>
          <a:xfrm>
            <a:off x="466963" y="17520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500">
                <a:latin typeface="Comfortaa"/>
                <a:ea typeface="Comfortaa"/>
                <a:cs typeface="Comfortaa"/>
                <a:sym typeface="Comfortaa"/>
              </a:rPr>
              <a:t>Power and Resources for Our Communities</a:t>
            </a:r>
            <a:endParaRPr b="1" sz="2400">
              <a:latin typeface="Comfortaa"/>
              <a:ea typeface="Comfortaa"/>
              <a:cs typeface="Comfortaa"/>
              <a:sym typeface="Comfortaa"/>
            </a:endParaRPr>
          </a:p>
        </p:txBody>
      </p:sp>
      <p:sp>
        <p:nvSpPr>
          <p:cNvPr id="137" name="Google Shape;137;p13"/>
          <p:cNvSpPr/>
          <p:nvPr/>
        </p:nvSpPr>
        <p:spPr>
          <a:xfrm>
            <a:off x="1638300" y="1215600"/>
            <a:ext cx="2353500" cy="1332000"/>
          </a:xfrm>
          <a:prstGeom prst="wedgeEllipseCallout">
            <a:avLst>
              <a:gd fmla="val -55075" name="adj1"/>
              <a:gd fmla="val 27372"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434343"/>
                </a:solidFill>
              </a:rPr>
              <a:t>What does my city council decide?	</a:t>
            </a:r>
            <a:endParaRPr sz="1800">
              <a:solidFill>
                <a:srgbClr val="434343"/>
              </a:solidFill>
            </a:endParaRPr>
          </a:p>
        </p:txBody>
      </p:sp>
      <p:pic>
        <p:nvPicPr>
          <p:cNvPr id="138" name="Google Shape;138;p13"/>
          <p:cNvPicPr preferRelativeResize="0"/>
          <p:nvPr/>
        </p:nvPicPr>
        <p:blipFill>
          <a:blip r:embed="rId3">
            <a:alphaModFix/>
          </a:blip>
          <a:stretch>
            <a:fillRect/>
          </a:stretch>
        </p:blipFill>
        <p:spPr>
          <a:xfrm>
            <a:off x="343225" y="1776100"/>
            <a:ext cx="873581" cy="873581"/>
          </a:xfrm>
          <a:prstGeom prst="rect">
            <a:avLst/>
          </a:prstGeom>
          <a:noFill/>
          <a:ln>
            <a:noFill/>
          </a:ln>
        </p:spPr>
      </p:pic>
      <p:sp>
        <p:nvSpPr>
          <p:cNvPr id="139" name="Google Shape;139;p13"/>
          <p:cNvSpPr/>
          <p:nvPr/>
        </p:nvSpPr>
        <p:spPr>
          <a:xfrm>
            <a:off x="4957400" y="1117700"/>
            <a:ext cx="2353500" cy="1332000"/>
          </a:xfrm>
          <a:prstGeom prst="wedgeEllipseCallout">
            <a:avLst>
              <a:gd fmla="val 61808" name="adj1"/>
              <a:gd fmla="val 76045"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434343"/>
                </a:solidFill>
              </a:rPr>
              <a:t>What does my school board decide?	</a:t>
            </a:r>
            <a:endParaRPr sz="1800">
              <a:solidFill>
                <a:srgbClr val="434343"/>
              </a:solidFill>
            </a:endParaRPr>
          </a:p>
        </p:txBody>
      </p:sp>
      <p:sp>
        <p:nvSpPr>
          <p:cNvPr id="140" name="Google Shape;140;p13"/>
          <p:cNvSpPr txBox="1"/>
          <p:nvPr/>
        </p:nvSpPr>
        <p:spPr>
          <a:xfrm>
            <a:off x="5439450" y="2710150"/>
            <a:ext cx="28449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Budgets</a:t>
            </a:r>
            <a:endParaRPr/>
          </a:p>
          <a:p>
            <a:pPr indent="-317500" lvl="0" marL="457200" rtl="0" algn="l">
              <a:spcBef>
                <a:spcPts val="0"/>
              </a:spcBef>
              <a:spcAft>
                <a:spcPts val="0"/>
              </a:spcAft>
              <a:buSzPts val="1400"/>
              <a:buChar char="●"/>
            </a:pPr>
            <a:r>
              <a:rPr lang="en"/>
              <a:t>School construction</a:t>
            </a:r>
            <a:endParaRPr/>
          </a:p>
          <a:p>
            <a:pPr indent="-317500" lvl="0" marL="457200" rtl="0" algn="l">
              <a:spcBef>
                <a:spcPts val="0"/>
              </a:spcBef>
              <a:spcAft>
                <a:spcPts val="0"/>
              </a:spcAft>
              <a:buSzPts val="1400"/>
              <a:buChar char="●"/>
            </a:pPr>
            <a:r>
              <a:rPr lang="en"/>
              <a:t>School closures</a:t>
            </a:r>
            <a:endParaRPr/>
          </a:p>
          <a:p>
            <a:pPr indent="-317500" lvl="0" marL="457200" rtl="0" algn="l">
              <a:spcBef>
                <a:spcPts val="0"/>
              </a:spcBef>
              <a:spcAft>
                <a:spcPts val="0"/>
              </a:spcAft>
              <a:buSzPts val="1400"/>
              <a:buChar char="●"/>
            </a:pPr>
            <a:r>
              <a:rPr lang="en"/>
              <a:t>School assignment</a:t>
            </a:r>
            <a:endParaRPr/>
          </a:p>
          <a:p>
            <a:pPr indent="-317500" lvl="0" marL="457200" rtl="0" algn="l">
              <a:spcBef>
                <a:spcPts val="0"/>
              </a:spcBef>
              <a:spcAft>
                <a:spcPts val="0"/>
              </a:spcAft>
              <a:buSzPts val="1400"/>
              <a:buChar char="●"/>
            </a:pPr>
            <a:r>
              <a:rPr lang="en"/>
              <a:t>Class sizes</a:t>
            </a:r>
            <a:endParaRPr/>
          </a:p>
          <a:p>
            <a:pPr indent="-317500" lvl="0" marL="457200" rtl="0" algn="l">
              <a:spcBef>
                <a:spcPts val="0"/>
              </a:spcBef>
              <a:spcAft>
                <a:spcPts val="0"/>
              </a:spcAft>
              <a:buSzPts val="1400"/>
              <a:buChar char="●"/>
            </a:pPr>
            <a:r>
              <a:rPr lang="en"/>
              <a:t>Safety policies</a:t>
            </a:r>
            <a:endParaRPr/>
          </a:p>
          <a:p>
            <a:pPr indent="-317500" lvl="0" marL="457200" rtl="0" algn="l">
              <a:spcBef>
                <a:spcPts val="0"/>
              </a:spcBef>
              <a:spcAft>
                <a:spcPts val="0"/>
              </a:spcAft>
              <a:buSzPts val="1400"/>
              <a:buChar char="●"/>
            </a:pPr>
            <a:r>
              <a:rPr lang="en"/>
              <a:t>and more...</a:t>
            </a:r>
            <a:endParaRPr/>
          </a:p>
        </p:txBody>
      </p:sp>
      <p:pic>
        <p:nvPicPr>
          <p:cNvPr id="141" name="Google Shape;141;p13"/>
          <p:cNvPicPr preferRelativeResize="0"/>
          <p:nvPr/>
        </p:nvPicPr>
        <p:blipFill>
          <a:blip r:embed="rId4">
            <a:alphaModFix/>
          </a:blip>
          <a:stretch>
            <a:fillRect/>
          </a:stretch>
        </p:blipFill>
        <p:spPr>
          <a:xfrm>
            <a:off x="7664075" y="1930327"/>
            <a:ext cx="934273" cy="934295"/>
          </a:xfrm>
          <a:prstGeom prst="rect">
            <a:avLst/>
          </a:prstGeom>
          <a:noFill/>
          <a:ln>
            <a:noFill/>
          </a:ln>
        </p:spPr>
      </p:pic>
      <p:sp>
        <p:nvSpPr>
          <p:cNvPr id="142" name="Google Shape;142;p13"/>
          <p:cNvSpPr txBox="1"/>
          <p:nvPr/>
        </p:nvSpPr>
        <p:spPr>
          <a:xfrm>
            <a:off x="1508000" y="2602450"/>
            <a:ext cx="37842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Housing</a:t>
            </a:r>
            <a:endParaRPr/>
          </a:p>
          <a:p>
            <a:pPr indent="-317500" lvl="0" marL="457200" rtl="0" algn="l">
              <a:spcBef>
                <a:spcPts val="0"/>
              </a:spcBef>
              <a:spcAft>
                <a:spcPts val="0"/>
              </a:spcAft>
              <a:buSzPts val="1400"/>
              <a:buChar char="●"/>
            </a:pPr>
            <a:r>
              <a:rPr lang="en"/>
              <a:t>Libraries </a:t>
            </a:r>
            <a:endParaRPr/>
          </a:p>
          <a:p>
            <a:pPr indent="-317500" lvl="0" marL="457200" rtl="0" algn="l">
              <a:spcBef>
                <a:spcPts val="0"/>
              </a:spcBef>
              <a:spcAft>
                <a:spcPts val="0"/>
              </a:spcAft>
              <a:buSzPts val="1400"/>
              <a:buChar char="●"/>
            </a:pPr>
            <a:r>
              <a:rPr lang="en"/>
              <a:t>Parks and community centers</a:t>
            </a:r>
            <a:endParaRPr/>
          </a:p>
          <a:p>
            <a:pPr indent="-317500" lvl="0" marL="457200" rtl="0" algn="l">
              <a:spcBef>
                <a:spcPts val="0"/>
              </a:spcBef>
              <a:spcAft>
                <a:spcPts val="0"/>
              </a:spcAft>
              <a:buSzPts val="1400"/>
              <a:buChar char="●"/>
            </a:pPr>
            <a:r>
              <a:rPr lang="en"/>
              <a:t>Street maintenance</a:t>
            </a:r>
            <a:endParaRPr/>
          </a:p>
          <a:p>
            <a:pPr indent="-317500" lvl="0" marL="457200" rtl="0" algn="l">
              <a:spcBef>
                <a:spcPts val="0"/>
              </a:spcBef>
              <a:spcAft>
                <a:spcPts val="0"/>
              </a:spcAft>
              <a:buSzPts val="1400"/>
              <a:buChar char="●"/>
            </a:pPr>
            <a:r>
              <a:rPr lang="en"/>
              <a:t>Policing</a:t>
            </a:r>
            <a:endParaRPr/>
          </a:p>
          <a:p>
            <a:pPr indent="-317500" lvl="0" marL="457200" rtl="0" algn="l">
              <a:spcBef>
                <a:spcPts val="0"/>
              </a:spcBef>
              <a:spcAft>
                <a:spcPts val="0"/>
              </a:spcAft>
              <a:buSzPts val="1400"/>
              <a:buChar char="●"/>
            </a:pPr>
            <a:r>
              <a:rPr lang="en"/>
              <a:t>Land use and zoning (environmental impacts, housing affordability)</a:t>
            </a:r>
            <a:endParaRPr/>
          </a:p>
          <a:p>
            <a:pPr indent="-317500" lvl="0" marL="457200" rtl="0" algn="l">
              <a:spcBef>
                <a:spcPts val="0"/>
              </a:spcBef>
              <a:spcAft>
                <a:spcPts val="0"/>
              </a:spcAft>
              <a:buSzPts val="1400"/>
              <a:buChar char="●"/>
            </a:pPr>
            <a:r>
              <a:rPr lang="en"/>
              <a:t>and more...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txBox="1"/>
          <p:nvPr>
            <p:ph type="title"/>
          </p:nvPr>
        </p:nvSpPr>
        <p:spPr>
          <a:xfrm>
            <a:off x="466963" y="175200"/>
            <a:ext cx="75384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500">
                <a:latin typeface="Comfortaa"/>
                <a:ea typeface="Comfortaa"/>
                <a:cs typeface="Comfortaa"/>
                <a:sym typeface="Comfortaa"/>
              </a:rPr>
              <a:t>Power and Resources for Our Communities</a:t>
            </a:r>
            <a:endParaRPr b="1" sz="2400">
              <a:latin typeface="Comfortaa"/>
              <a:ea typeface="Comfortaa"/>
              <a:cs typeface="Comfortaa"/>
              <a:sym typeface="Comfortaa"/>
            </a:endParaRPr>
          </a:p>
        </p:txBody>
      </p:sp>
      <p:sp>
        <p:nvSpPr>
          <p:cNvPr id="148" name="Google Shape;148;p14"/>
          <p:cNvSpPr/>
          <p:nvPr/>
        </p:nvSpPr>
        <p:spPr>
          <a:xfrm>
            <a:off x="1743700" y="1239750"/>
            <a:ext cx="2353500" cy="1332000"/>
          </a:xfrm>
          <a:prstGeom prst="wedgeEllipseCallout">
            <a:avLst>
              <a:gd fmla="val -55075" name="adj1"/>
              <a:gd fmla="val 27372"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434343"/>
                </a:solidFill>
              </a:rPr>
              <a:t>What do my state assembly member and state senator decide?</a:t>
            </a:r>
            <a:endParaRPr>
              <a:solidFill>
                <a:srgbClr val="434343"/>
              </a:solidFill>
            </a:endParaRPr>
          </a:p>
        </p:txBody>
      </p:sp>
      <p:sp>
        <p:nvSpPr>
          <p:cNvPr id="149" name="Google Shape;149;p14"/>
          <p:cNvSpPr txBox="1"/>
          <p:nvPr/>
        </p:nvSpPr>
        <p:spPr>
          <a:xfrm>
            <a:off x="4459175" y="1225050"/>
            <a:ext cx="4099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Legislature creates policies that affect:</a:t>
            </a:r>
            <a:endParaRPr/>
          </a:p>
          <a:p>
            <a:pPr indent="-317500" lvl="0" marL="457200" rtl="0" algn="l">
              <a:spcBef>
                <a:spcPts val="0"/>
              </a:spcBef>
              <a:spcAft>
                <a:spcPts val="0"/>
              </a:spcAft>
              <a:buSzPts val="1400"/>
              <a:buChar char="●"/>
            </a:pPr>
            <a:r>
              <a:rPr lang="en"/>
              <a:t>Affordable housing</a:t>
            </a:r>
            <a:endParaRPr/>
          </a:p>
          <a:p>
            <a:pPr indent="-317500" lvl="0" marL="457200" rtl="0" algn="l">
              <a:spcBef>
                <a:spcPts val="0"/>
              </a:spcBef>
              <a:spcAft>
                <a:spcPts val="0"/>
              </a:spcAft>
              <a:buSzPts val="1400"/>
              <a:buChar char="●"/>
            </a:pPr>
            <a:r>
              <a:rPr lang="en"/>
              <a:t>Highways and transportation</a:t>
            </a:r>
            <a:endParaRPr/>
          </a:p>
          <a:p>
            <a:pPr indent="-317500" lvl="0" marL="457200" rtl="0" algn="l">
              <a:spcBef>
                <a:spcPts val="0"/>
              </a:spcBef>
              <a:spcAft>
                <a:spcPts val="0"/>
              </a:spcAft>
              <a:buSzPts val="1400"/>
              <a:buChar char="●"/>
            </a:pPr>
            <a:r>
              <a:rPr lang="en"/>
              <a:t>K-12 education, college and higher education</a:t>
            </a:r>
            <a:endParaRPr/>
          </a:p>
          <a:p>
            <a:pPr indent="-317500" lvl="0" marL="457200" rtl="0" algn="l">
              <a:spcBef>
                <a:spcPts val="0"/>
              </a:spcBef>
              <a:spcAft>
                <a:spcPts val="0"/>
              </a:spcAft>
              <a:buSzPts val="1400"/>
              <a:buChar char="●"/>
            </a:pPr>
            <a:r>
              <a:rPr lang="en"/>
              <a:t>CalFresh and other programs for low-income Californians</a:t>
            </a:r>
            <a:endParaRPr/>
          </a:p>
          <a:p>
            <a:pPr indent="-317500" lvl="0" marL="457200" rtl="0" algn="l">
              <a:spcBef>
                <a:spcPts val="0"/>
              </a:spcBef>
              <a:spcAft>
                <a:spcPts val="0"/>
              </a:spcAft>
              <a:buSzPts val="1400"/>
              <a:buChar char="●"/>
            </a:pPr>
            <a:r>
              <a:rPr lang="en"/>
              <a:t>Health insurance, MediCal</a:t>
            </a:r>
            <a:endParaRPr/>
          </a:p>
          <a:p>
            <a:pPr indent="-317500" lvl="0" marL="457200" rtl="0" algn="l">
              <a:spcBef>
                <a:spcPts val="0"/>
              </a:spcBef>
              <a:spcAft>
                <a:spcPts val="0"/>
              </a:spcAft>
              <a:buSzPts val="1400"/>
              <a:buChar char="●"/>
            </a:pPr>
            <a:r>
              <a:rPr lang="en"/>
              <a:t>Community health services, including mental health services</a:t>
            </a:r>
            <a:endParaRPr/>
          </a:p>
          <a:p>
            <a:pPr indent="-317500" lvl="0" marL="457200" rtl="0" algn="l">
              <a:spcBef>
                <a:spcPts val="0"/>
              </a:spcBef>
              <a:spcAft>
                <a:spcPts val="0"/>
              </a:spcAft>
              <a:buSzPts val="1400"/>
              <a:buChar char="●"/>
            </a:pPr>
            <a:r>
              <a:rPr lang="en"/>
              <a:t>Services and programs to address homelessness</a:t>
            </a:r>
            <a:endParaRPr/>
          </a:p>
          <a:p>
            <a:pPr indent="-317500" lvl="0" marL="457200" rtl="0" algn="l">
              <a:spcBef>
                <a:spcPts val="0"/>
              </a:spcBef>
              <a:spcAft>
                <a:spcPts val="0"/>
              </a:spcAft>
              <a:buSzPts val="1400"/>
              <a:buChar char="●"/>
            </a:pPr>
            <a:r>
              <a:rPr lang="en"/>
              <a:t>Environmental safety and protection</a:t>
            </a:r>
            <a:endParaRPr/>
          </a:p>
          <a:p>
            <a:pPr indent="-317500" lvl="0" marL="457200" rtl="0" algn="l">
              <a:spcBef>
                <a:spcPts val="0"/>
              </a:spcBef>
              <a:spcAft>
                <a:spcPts val="0"/>
              </a:spcAft>
              <a:buSzPts val="1400"/>
              <a:buChar char="●"/>
            </a:pPr>
            <a:r>
              <a:rPr lang="en"/>
              <a:t>Civil rights and language access rights</a:t>
            </a:r>
            <a:endParaRPr/>
          </a:p>
          <a:p>
            <a:pPr indent="-317500" lvl="0" marL="457200" rtl="0" algn="l">
              <a:spcBef>
                <a:spcPts val="0"/>
              </a:spcBef>
              <a:spcAft>
                <a:spcPts val="0"/>
              </a:spcAft>
              <a:buSzPts val="1400"/>
              <a:buChar char="●"/>
            </a:pPr>
            <a:r>
              <a:rPr lang="en"/>
              <a:t>and more...</a:t>
            </a:r>
            <a:endParaRPr/>
          </a:p>
        </p:txBody>
      </p:sp>
      <p:pic>
        <p:nvPicPr>
          <p:cNvPr id="150" name="Google Shape;150;p14"/>
          <p:cNvPicPr preferRelativeResize="0"/>
          <p:nvPr/>
        </p:nvPicPr>
        <p:blipFill>
          <a:blip r:embed="rId3">
            <a:alphaModFix/>
          </a:blip>
          <a:stretch>
            <a:fillRect/>
          </a:stretch>
        </p:blipFill>
        <p:spPr>
          <a:xfrm>
            <a:off x="466965" y="1561425"/>
            <a:ext cx="780767" cy="780767"/>
          </a:xfrm>
          <a:prstGeom prst="rect">
            <a:avLst/>
          </a:prstGeom>
          <a:noFill/>
          <a:ln>
            <a:noFill/>
          </a:ln>
        </p:spPr>
      </p:pic>
      <p:sp>
        <p:nvSpPr>
          <p:cNvPr id="151" name="Google Shape;151;p14"/>
          <p:cNvSpPr txBox="1"/>
          <p:nvPr/>
        </p:nvSpPr>
        <p:spPr>
          <a:xfrm>
            <a:off x="501000" y="2851950"/>
            <a:ext cx="3784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Legislature decides the budget for:</a:t>
            </a:r>
            <a:endParaRPr/>
          </a:p>
          <a:p>
            <a:pPr indent="-317500" lvl="0" marL="457200" rtl="0" algn="l">
              <a:spcBef>
                <a:spcPts val="0"/>
              </a:spcBef>
              <a:spcAft>
                <a:spcPts val="0"/>
              </a:spcAft>
              <a:buSzPts val="1400"/>
              <a:buChar char="●"/>
            </a:pPr>
            <a:r>
              <a:rPr lang="en"/>
              <a:t>K-12 education</a:t>
            </a:r>
            <a:endParaRPr/>
          </a:p>
          <a:p>
            <a:pPr indent="-317500" lvl="0" marL="457200" rtl="0" algn="l">
              <a:spcBef>
                <a:spcPts val="0"/>
              </a:spcBef>
              <a:spcAft>
                <a:spcPts val="0"/>
              </a:spcAft>
              <a:buSzPts val="1400"/>
              <a:buChar char="●"/>
            </a:pPr>
            <a:r>
              <a:rPr lang="en"/>
              <a:t>Health care</a:t>
            </a:r>
            <a:endParaRPr/>
          </a:p>
          <a:p>
            <a:pPr indent="-317500" lvl="0" marL="457200" rtl="0" algn="l">
              <a:spcBef>
                <a:spcPts val="0"/>
              </a:spcBef>
              <a:spcAft>
                <a:spcPts val="0"/>
              </a:spcAft>
              <a:buSzPts val="1400"/>
              <a:buChar char="●"/>
            </a:pPr>
            <a:r>
              <a:rPr lang="en"/>
              <a:t>College and higher education</a:t>
            </a:r>
            <a:endParaRPr/>
          </a:p>
          <a:p>
            <a:pPr indent="-317500" lvl="0" marL="457200" rtl="0" algn="l">
              <a:spcBef>
                <a:spcPts val="0"/>
              </a:spcBef>
              <a:spcAft>
                <a:spcPts val="0"/>
              </a:spcAft>
              <a:buSzPts val="1400"/>
              <a:buChar char="●"/>
            </a:pPr>
            <a:r>
              <a:rPr lang="en"/>
              <a:t>Prisons</a:t>
            </a:r>
            <a:endParaRPr/>
          </a:p>
          <a:p>
            <a:pPr indent="-317500" lvl="0" marL="457200" rtl="0" algn="l">
              <a:spcBef>
                <a:spcPts val="0"/>
              </a:spcBef>
              <a:spcAft>
                <a:spcPts val="0"/>
              </a:spcAft>
              <a:buSzPts val="1400"/>
              <a:buChar char="●"/>
            </a:pPr>
            <a:r>
              <a:rPr lang="en"/>
              <a:t>Highways and transportation</a:t>
            </a:r>
            <a:endParaRPr/>
          </a:p>
          <a:p>
            <a:pPr indent="-317500" lvl="0" marL="457200" rtl="0" algn="l">
              <a:spcBef>
                <a:spcPts val="0"/>
              </a:spcBef>
              <a:spcAft>
                <a:spcPts val="0"/>
              </a:spcAft>
              <a:buSzPts val="1400"/>
              <a:buChar char="●"/>
            </a:pPr>
            <a:r>
              <a:rPr lang="en"/>
              <a:t>and more...</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txBox="1"/>
          <p:nvPr>
            <p:ph type="title"/>
          </p:nvPr>
        </p:nvSpPr>
        <p:spPr>
          <a:xfrm>
            <a:off x="371151" y="197575"/>
            <a:ext cx="80958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400">
                <a:latin typeface="Comfortaa"/>
                <a:ea typeface="Comfortaa"/>
                <a:cs typeface="Comfortaa"/>
                <a:sym typeface="Comfortaa"/>
              </a:rPr>
              <a:t>How Do District Maps Affect Our Communities?</a:t>
            </a:r>
            <a:endParaRPr b="1" sz="2400">
              <a:latin typeface="Comfortaa"/>
              <a:ea typeface="Comfortaa"/>
              <a:cs typeface="Comfortaa"/>
              <a:sym typeface="Comfortaa"/>
            </a:endParaRPr>
          </a:p>
        </p:txBody>
      </p:sp>
      <p:pic>
        <p:nvPicPr>
          <p:cNvPr id="157" name="Google Shape;157;p15"/>
          <p:cNvPicPr preferRelativeResize="0"/>
          <p:nvPr/>
        </p:nvPicPr>
        <p:blipFill>
          <a:blip r:embed="rId3">
            <a:alphaModFix/>
          </a:blip>
          <a:stretch>
            <a:fillRect/>
          </a:stretch>
        </p:blipFill>
        <p:spPr>
          <a:xfrm>
            <a:off x="447350" y="1213625"/>
            <a:ext cx="3042807" cy="2508619"/>
          </a:xfrm>
          <a:prstGeom prst="rect">
            <a:avLst/>
          </a:prstGeom>
          <a:noFill/>
          <a:ln>
            <a:noFill/>
          </a:ln>
        </p:spPr>
      </p:pic>
      <p:sp>
        <p:nvSpPr>
          <p:cNvPr id="158" name="Google Shape;158;p15"/>
          <p:cNvSpPr txBox="1"/>
          <p:nvPr/>
        </p:nvSpPr>
        <p:spPr>
          <a:xfrm>
            <a:off x="4893075" y="1213625"/>
            <a:ext cx="3660300" cy="3688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000">
                <a:solidFill>
                  <a:srgbClr val="000000"/>
                </a:solidFill>
              </a:rPr>
              <a:t>In 2001 redistricting, Berryessa (San Jose) was split among 4 Assembly districts.</a:t>
            </a:r>
            <a:endParaRPr sz="2000">
              <a:solidFill>
                <a:srgbClr val="000000"/>
              </a:solidFill>
            </a:endParaRPr>
          </a:p>
          <a:p>
            <a:pPr indent="0" lvl="0" marL="0" rtl="0" algn="l">
              <a:spcBef>
                <a:spcPts val="1000"/>
              </a:spcBef>
              <a:spcAft>
                <a:spcPts val="1000"/>
              </a:spcAft>
              <a:buNone/>
            </a:pPr>
            <a:r>
              <a:rPr lang="en" sz="2000">
                <a:solidFill>
                  <a:srgbClr val="000000"/>
                </a:solidFill>
              </a:rPr>
              <a:t>Over half of Berryessa's population was AAPI and shared common interests and needs</a:t>
            </a:r>
            <a:r>
              <a:rPr lang="en" sz="2000"/>
              <a:t>. </a:t>
            </a:r>
            <a:endParaRPr sz="2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6"/>
          <p:cNvSpPr txBox="1"/>
          <p:nvPr>
            <p:ph idx="1" type="body"/>
          </p:nvPr>
        </p:nvSpPr>
        <p:spPr>
          <a:xfrm>
            <a:off x="4572000" y="1107675"/>
            <a:ext cx="4114500" cy="3601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000"/>
              <a:t>In 2011, the community advocated for their neighborhood to be kept intact. They also asked to be kept with communities in Milpitas, Fremont, and Newark due to shared interests. </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rPr lang="en" sz="2000"/>
              <a:t>They succeeded! Today, they’re represented by Assemblymember Alex Lee. </a:t>
            </a:r>
            <a:endParaRPr sz="2000"/>
          </a:p>
        </p:txBody>
      </p:sp>
      <p:pic>
        <p:nvPicPr>
          <p:cNvPr id="164" name="Google Shape;164;p16"/>
          <p:cNvPicPr preferRelativeResize="0"/>
          <p:nvPr/>
        </p:nvPicPr>
        <p:blipFill rotWithShape="1">
          <a:blip r:embed="rId3">
            <a:alphaModFix/>
          </a:blip>
          <a:srcRect b="40905" l="0" r="48269" t="2075"/>
          <a:stretch/>
        </p:blipFill>
        <p:spPr>
          <a:xfrm>
            <a:off x="335425" y="1165450"/>
            <a:ext cx="3835250" cy="3363750"/>
          </a:xfrm>
          <a:prstGeom prst="rect">
            <a:avLst/>
          </a:prstGeom>
          <a:noFill/>
          <a:ln>
            <a:noFill/>
          </a:ln>
        </p:spPr>
      </p:pic>
      <p:sp>
        <p:nvSpPr>
          <p:cNvPr id="165" name="Google Shape;165;p16"/>
          <p:cNvSpPr/>
          <p:nvPr/>
        </p:nvSpPr>
        <p:spPr>
          <a:xfrm rot="-2410887">
            <a:off x="2695170" y="3305929"/>
            <a:ext cx="790440" cy="375745"/>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rot="-2562933">
            <a:off x="2661607" y="3263746"/>
            <a:ext cx="947286" cy="35391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rPr>
              <a:t>Berryessa</a:t>
            </a:r>
            <a:endParaRPr b="1" sz="1100">
              <a:solidFill>
                <a:srgbClr val="FF0000"/>
              </a:solidFill>
            </a:endParaRPr>
          </a:p>
        </p:txBody>
      </p:sp>
      <p:sp>
        <p:nvSpPr>
          <p:cNvPr id="167" name="Google Shape;167;p16"/>
          <p:cNvSpPr txBox="1"/>
          <p:nvPr>
            <p:ph type="title"/>
          </p:nvPr>
        </p:nvSpPr>
        <p:spPr>
          <a:xfrm>
            <a:off x="335426" y="197575"/>
            <a:ext cx="8351100" cy="72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2400">
                <a:latin typeface="Comfortaa"/>
                <a:ea typeface="Comfortaa"/>
                <a:cs typeface="Comfortaa"/>
                <a:sym typeface="Comfortaa"/>
              </a:rPr>
              <a:t>How Do District Maps Affect Our Communities?</a:t>
            </a:r>
            <a:endParaRPr b="1" sz="24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AAJ-ALC">
  <a:themeElements>
    <a:clrScheme name="AAAJ">
      <a:dk1>
        <a:srgbClr val="000000"/>
      </a:dk1>
      <a:lt1>
        <a:srgbClr val="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